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0" r:id="rId6"/>
    <p:sldId id="261" r:id="rId7"/>
    <p:sldId id="314" r:id="rId8"/>
    <p:sldId id="315" r:id="rId9"/>
    <p:sldId id="316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13" r:id="rId2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湘蕾" initials="周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E8DB0-55DC-4221-A99C-988BCD133BF3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charset="0"/>
            </a:endParaRPr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5.xml"/><Relationship Id="rId16" Type="http://schemas.openxmlformats.org/officeDocument/2006/relationships/tags" Target="../tags/tag54.xml"/><Relationship Id="rId15" Type="http://schemas.openxmlformats.org/officeDocument/2006/relationships/tags" Target="../tags/tag53.xml"/><Relationship Id="rId14" Type="http://schemas.openxmlformats.org/officeDocument/2006/relationships/tags" Target="../tags/tag52.xml"/><Relationship Id="rId13" Type="http://schemas.openxmlformats.org/officeDocument/2006/relationships/tags" Target="../tags/tag51.xml"/><Relationship Id="rId12" Type="http://schemas.openxmlformats.org/officeDocument/2006/relationships/tags" Target="../tags/tag50.xml"/><Relationship Id="rId11" Type="http://schemas.openxmlformats.org/officeDocument/2006/relationships/tags" Target="../tags/tag49.xml"/><Relationship Id="rId10" Type="http://schemas.openxmlformats.org/officeDocument/2006/relationships/tags" Target="../tags/tag48.xml"/><Relationship Id="rId1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188807" y="1678093"/>
            <a:ext cx="11788987" cy="10938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1892" tIns="60945" rIns="121892" bIns="60945" anchor="ctr"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ts val="4200"/>
              </a:lnSpc>
              <a:spcBef>
                <a:spcPct val="20000"/>
              </a:spcBef>
            </a:pPr>
            <a:r>
              <a:rPr lang="zh-CN" sz="5335" b="0" i="0" spc="-100" dirty="0" smtClean="0">
                <a:solidFill>
                  <a:srgbClr val="0F319D"/>
                </a:solidFill>
                <a:uFillTx/>
                <a:latin typeface="方正正粗黑简体" charset="0"/>
                <a:ea typeface="方正正粗黑简体" panose="02000000000000000000" pitchFamily="2" charset="-122"/>
              </a:rPr>
              <a:t>个人所得税综合所得汇算清缴政策讲解</a:t>
            </a:r>
            <a:endParaRPr lang="zh-CN" sz="5335" b="0" i="0" spc="-100" dirty="0" smtClean="0">
              <a:solidFill>
                <a:srgbClr val="0F319D"/>
              </a:solidFill>
              <a:uFillTx/>
              <a:latin typeface="方正正粗黑简体" charset="0"/>
              <a:ea typeface="方正正粗黑简体" panose="02000000000000000000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566455" y="4048660"/>
            <a:ext cx="5236947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99"/>
                            </p:stCondLst>
                            <p:childTnLst>
                              <p:par>
                                <p:cTn id="12" presetID="27" presetClass="emph" presetSubtype="0" fill="remove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99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3" grpId="1" bldLvl="0" autoUpdateAnimBg="0"/>
      <p:bldP spid="3" grpId="2" bldLvl="0" autoUpdateAnimBg="0"/>
      <p:bldP spid="3" grpId="3" bldLvl="0" autoUpdateAnimBg="0"/>
      <p:bldP spid="3" grpId="4" bldLvl="0" animBg="1"/>
      <p:bldP spid="3" grpId="5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1" name="文本框 18"/>
          <p:cNvSpPr txBox="1"/>
          <p:nvPr/>
        </p:nvSpPr>
        <p:spPr>
          <a:xfrm>
            <a:off x="1148080" y="94827"/>
            <a:ext cx="3979333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dirty="0">
                <a:solidFill>
                  <a:schemeClr val="tx1"/>
                </a:solidFill>
                <a:latin typeface="+mn-ea"/>
                <a:ea typeface="+mn-ea"/>
              </a:rPr>
              <a:t>综合所得扣除项目</a:t>
            </a:r>
            <a:endParaRPr lang="zh-CN" altLang="en-US" sz="36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5" name="PA_文本框 77"/>
          <p:cNvSpPr txBox="1"/>
          <p:nvPr>
            <p:custDataLst>
              <p:tags r:id="rId1"/>
            </p:custDataLst>
          </p:nvPr>
        </p:nvSpPr>
        <p:spPr>
          <a:xfrm>
            <a:off x="1148080" y="1155700"/>
            <a:ext cx="1830493" cy="398780"/>
          </a:xfrm>
          <a:prstGeom prst="rect">
            <a:avLst/>
          </a:prstGeom>
          <a:solidFill>
            <a:srgbClr val="00A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基本扣除费用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26" name="PA_文本框 77"/>
          <p:cNvSpPr txBox="1"/>
          <p:nvPr>
            <p:custDataLst>
              <p:tags r:id="rId2"/>
            </p:custDataLst>
          </p:nvPr>
        </p:nvSpPr>
        <p:spPr>
          <a:xfrm>
            <a:off x="2554817" y="2459567"/>
            <a:ext cx="1735667" cy="398780"/>
          </a:xfrm>
          <a:prstGeom prst="rect">
            <a:avLst/>
          </a:prstGeom>
          <a:solidFill>
            <a:srgbClr val="00A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fontAlgn="base"/>
            <a:r>
              <a:rPr lang="zh-CN" altLang="en-US" strike="noStrike" noProof="1" dirty="0">
                <a:latin typeface="+mn-ea"/>
                <a:ea typeface="+mn-ea"/>
                <a:cs typeface="+mn-cs"/>
              </a:rPr>
              <a:t>专项扣除</a:t>
            </a:r>
            <a:endParaRPr lang="zh-CN" altLang="en-US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27" name="PA_文本框 77"/>
          <p:cNvSpPr txBox="1"/>
          <p:nvPr>
            <p:custDataLst>
              <p:tags r:id="rId3"/>
            </p:custDataLst>
          </p:nvPr>
        </p:nvSpPr>
        <p:spPr>
          <a:xfrm>
            <a:off x="4595707" y="3490807"/>
            <a:ext cx="1835573" cy="398780"/>
          </a:xfrm>
          <a:prstGeom prst="rect">
            <a:avLst/>
          </a:prstGeom>
          <a:solidFill>
            <a:srgbClr val="00A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fontAlgn="base"/>
            <a:r>
              <a:rPr lang="zh-CN" altLang="en-US" strike="noStrike" noProof="1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专项附加扣除</a:t>
            </a:r>
            <a:endParaRPr lang="zh-CN" altLang="en-US" strike="noStrike" noProof="1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28" name="PA_文本框 77"/>
          <p:cNvSpPr txBox="1"/>
          <p:nvPr>
            <p:custDataLst>
              <p:tags r:id="rId4"/>
            </p:custDataLst>
          </p:nvPr>
        </p:nvSpPr>
        <p:spPr>
          <a:xfrm>
            <a:off x="4760384" y="1670051"/>
            <a:ext cx="2103967" cy="70675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 smtClean="0">
                <a:latin typeface="+mn-ea"/>
                <a:ea typeface="+mn-ea"/>
                <a:cs typeface="+mn-cs"/>
              </a:rPr>
              <a:t>医疗、养老、失业等社会保险</a:t>
            </a:r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费</a:t>
            </a:r>
            <a:endParaRPr lang="zh-CN" altLang="en-US" sz="2000" strike="noStrike" noProof="1" dirty="0">
              <a:latin typeface="+mn-ea"/>
              <a:ea typeface="+mn-ea"/>
            </a:endParaRPr>
          </a:p>
        </p:txBody>
      </p:sp>
      <p:sp>
        <p:nvSpPr>
          <p:cNvPr id="29" name="PA_文本框 77"/>
          <p:cNvSpPr txBox="1"/>
          <p:nvPr>
            <p:custDataLst>
              <p:tags r:id="rId5"/>
            </p:custDataLst>
          </p:nvPr>
        </p:nvSpPr>
        <p:spPr>
          <a:xfrm>
            <a:off x="4857751" y="2525184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住房公积金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0" name="PA_文本框 77"/>
          <p:cNvSpPr txBox="1"/>
          <p:nvPr>
            <p:custDataLst>
              <p:tags r:id="rId6"/>
            </p:custDataLst>
          </p:nvPr>
        </p:nvSpPr>
        <p:spPr>
          <a:xfrm>
            <a:off x="6978651" y="2169584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子女教育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1" name="PA_文本框 77"/>
          <p:cNvSpPr txBox="1"/>
          <p:nvPr>
            <p:custDataLst>
              <p:tags r:id="rId7"/>
            </p:custDataLst>
          </p:nvPr>
        </p:nvSpPr>
        <p:spPr>
          <a:xfrm>
            <a:off x="6978651" y="2624667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p>
            <a:pPr algn="dist"/>
            <a:r>
              <a:rPr lang="zh-CN" altLang="en-US" sz="2000" noProof="1" dirty="0">
                <a:latin typeface="+mn-ea"/>
                <a:ea typeface="+mn-ea"/>
                <a:cs typeface="+mn-cs"/>
              </a:rPr>
              <a:t>继续教育</a:t>
            </a:r>
            <a:endParaRPr lang="zh-CN" altLang="en-US" sz="2000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2" name="PA_文本框 77"/>
          <p:cNvSpPr txBox="1"/>
          <p:nvPr>
            <p:custDataLst>
              <p:tags r:id="rId8"/>
            </p:custDataLst>
          </p:nvPr>
        </p:nvSpPr>
        <p:spPr>
          <a:xfrm>
            <a:off x="6978651" y="3079751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大病医疗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3" name="PA_文本框 77"/>
          <p:cNvSpPr txBox="1"/>
          <p:nvPr>
            <p:custDataLst>
              <p:tags r:id="rId9"/>
            </p:custDataLst>
          </p:nvPr>
        </p:nvSpPr>
        <p:spPr>
          <a:xfrm>
            <a:off x="6979073" y="3533140"/>
            <a:ext cx="200490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住房贷款利息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4" name="PA_文本框 77"/>
          <p:cNvSpPr txBox="1"/>
          <p:nvPr>
            <p:custDataLst>
              <p:tags r:id="rId10"/>
            </p:custDataLst>
          </p:nvPr>
        </p:nvSpPr>
        <p:spPr>
          <a:xfrm>
            <a:off x="6978651" y="3987800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住房租金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5" name="PA_文本框 77"/>
          <p:cNvSpPr txBox="1"/>
          <p:nvPr>
            <p:custDataLst>
              <p:tags r:id="rId11"/>
            </p:custDataLst>
          </p:nvPr>
        </p:nvSpPr>
        <p:spPr>
          <a:xfrm>
            <a:off x="6978651" y="4447117"/>
            <a:ext cx="17356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赡养老人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37" name="PA_文本框 77"/>
          <p:cNvSpPr txBox="1"/>
          <p:nvPr>
            <p:custDataLst>
              <p:tags r:id="rId12"/>
            </p:custDataLst>
          </p:nvPr>
        </p:nvSpPr>
        <p:spPr>
          <a:xfrm>
            <a:off x="7253393" y="4942840"/>
            <a:ext cx="1634913" cy="706755"/>
          </a:xfrm>
          <a:prstGeom prst="rect">
            <a:avLst/>
          </a:prstGeom>
          <a:solidFill>
            <a:srgbClr val="00A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00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fontAlgn="base"/>
            <a:r>
              <a:rPr lang="zh-CN" altLang="en-US" strike="noStrike" noProof="1" dirty="0">
                <a:latin typeface="+mn-ea"/>
                <a:ea typeface="+mn-ea"/>
                <a:cs typeface="+mn-cs"/>
              </a:rPr>
              <a:t>依法确定</a:t>
            </a:r>
            <a:endParaRPr lang="en-US" altLang="zh-CN" strike="noStrike" noProof="1" dirty="0">
              <a:latin typeface="+mn-ea"/>
              <a:ea typeface="+mn-ea"/>
            </a:endParaRPr>
          </a:p>
          <a:p>
            <a:pPr fontAlgn="base"/>
            <a:r>
              <a:rPr lang="zh-CN" altLang="en-US" strike="noStrike" noProof="1" dirty="0">
                <a:latin typeface="+mn-ea"/>
                <a:ea typeface="+mn-ea"/>
                <a:cs typeface="+mn-cs"/>
              </a:rPr>
              <a:t>的其他扣除</a:t>
            </a:r>
            <a:endParaRPr lang="zh-CN" altLang="en-US" strike="noStrike" noProof="1" dirty="0">
              <a:latin typeface="+mn-ea"/>
              <a:ea typeface="+mn-ea"/>
            </a:endParaRPr>
          </a:p>
        </p:txBody>
      </p:sp>
      <p:sp>
        <p:nvSpPr>
          <p:cNvPr id="38" name="PA_文本框 77"/>
          <p:cNvSpPr txBox="1"/>
          <p:nvPr>
            <p:custDataLst>
              <p:tags r:id="rId13"/>
            </p:custDataLst>
          </p:nvPr>
        </p:nvSpPr>
        <p:spPr>
          <a:xfrm flipH="1">
            <a:off x="9359900" y="3903133"/>
            <a:ext cx="22563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企业或职业年金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42" name="PA_文本框 77"/>
          <p:cNvSpPr txBox="1"/>
          <p:nvPr>
            <p:custDataLst>
              <p:tags r:id="rId14"/>
            </p:custDataLst>
          </p:nvPr>
        </p:nvSpPr>
        <p:spPr>
          <a:xfrm flipH="1">
            <a:off x="9359900" y="4519084"/>
            <a:ext cx="225636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商业健康保险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43" name="PA_文本框 77"/>
          <p:cNvSpPr txBox="1"/>
          <p:nvPr>
            <p:custDataLst>
              <p:tags r:id="rId15"/>
            </p:custDataLst>
          </p:nvPr>
        </p:nvSpPr>
        <p:spPr>
          <a:xfrm flipH="1">
            <a:off x="9359900" y="5151967"/>
            <a:ext cx="2262717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递延养老保险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44" name="PA_文本框 77"/>
          <p:cNvSpPr txBox="1"/>
          <p:nvPr>
            <p:custDataLst>
              <p:tags r:id="rId16"/>
            </p:custDataLst>
          </p:nvPr>
        </p:nvSpPr>
        <p:spPr>
          <a:xfrm flipH="1">
            <a:off x="9251951" y="5772151"/>
            <a:ext cx="2563284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国务院规定其他扣除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H="1" flipV="1">
            <a:off x="9364133" y="4296833"/>
            <a:ext cx="2262717" cy="2117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9389533" y="4919133"/>
            <a:ext cx="2288117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右中括号 48"/>
          <p:cNvSpPr/>
          <p:nvPr/>
        </p:nvSpPr>
        <p:spPr>
          <a:xfrm flipH="1">
            <a:off x="8983133" y="4296833"/>
            <a:ext cx="374651" cy="1875367"/>
          </a:xfrm>
          <a:prstGeom prst="rightBracket">
            <a:avLst>
              <a:gd name="adj" fmla="val 106114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0" name="右中括号 49"/>
          <p:cNvSpPr/>
          <p:nvPr/>
        </p:nvSpPr>
        <p:spPr>
          <a:xfrm flipH="1">
            <a:off x="8983133" y="4919133"/>
            <a:ext cx="427567" cy="630767"/>
          </a:xfrm>
          <a:prstGeom prst="rightBracket">
            <a:avLst>
              <a:gd name="adj" fmla="val 131239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9395884" y="5549900"/>
            <a:ext cx="2288117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9359900" y="6170084"/>
            <a:ext cx="2288117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左中括号 55"/>
          <p:cNvSpPr/>
          <p:nvPr/>
        </p:nvSpPr>
        <p:spPr>
          <a:xfrm>
            <a:off x="4303607" y="2405380"/>
            <a:ext cx="664633" cy="600287"/>
          </a:xfrm>
          <a:prstGeom prst="leftBracket">
            <a:avLst>
              <a:gd name="adj" fmla="val 50000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4955117" y="2404533"/>
            <a:ext cx="1509184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4955117" y="3005667"/>
            <a:ext cx="1509184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左中括号 59"/>
          <p:cNvSpPr/>
          <p:nvPr/>
        </p:nvSpPr>
        <p:spPr>
          <a:xfrm>
            <a:off x="6464300" y="2588684"/>
            <a:ext cx="569384" cy="2222500"/>
          </a:xfrm>
          <a:prstGeom prst="leftBracket">
            <a:avLst>
              <a:gd name="adj" fmla="val 242954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1" name="左中括号 60"/>
          <p:cNvSpPr/>
          <p:nvPr/>
        </p:nvSpPr>
        <p:spPr>
          <a:xfrm>
            <a:off x="6464300" y="3037417"/>
            <a:ext cx="569384" cy="1325033"/>
          </a:xfrm>
          <a:prstGeom prst="leftBracket">
            <a:avLst>
              <a:gd name="adj" fmla="val 190938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2" name="左中括号 61"/>
          <p:cNvSpPr/>
          <p:nvPr/>
        </p:nvSpPr>
        <p:spPr>
          <a:xfrm>
            <a:off x="6464300" y="3435351"/>
            <a:ext cx="569384" cy="529167"/>
          </a:xfrm>
          <a:prstGeom prst="leftBracket">
            <a:avLst>
              <a:gd name="adj" fmla="val 85510"/>
            </a:avLst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64" name="直接连接符 63"/>
          <p:cNvCxnSpPr>
            <a:stCxn id="60" idx="0"/>
          </p:cNvCxnSpPr>
          <p:nvPr/>
        </p:nvCxnSpPr>
        <p:spPr>
          <a:xfrm>
            <a:off x="7033684" y="2588684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60" idx="0"/>
          </p:cNvCxnSpPr>
          <p:nvPr/>
        </p:nvCxnSpPr>
        <p:spPr>
          <a:xfrm>
            <a:off x="7033684" y="3037417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>
            <a:stCxn id="60" idx="0"/>
          </p:cNvCxnSpPr>
          <p:nvPr/>
        </p:nvCxnSpPr>
        <p:spPr>
          <a:xfrm>
            <a:off x="7033684" y="3435351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>
            <a:stCxn id="60" idx="0"/>
          </p:cNvCxnSpPr>
          <p:nvPr/>
        </p:nvCxnSpPr>
        <p:spPr>
          <a:xfrm>
            <a:off x="7033684" y="3964517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>
            <a:stCxn id="60" idx="0"/>
          </p:cNvCxnSpPr>
          <p:nvPr/>
        </p:nvCxnSpPr>
        <p:spPr>
          <a:xfrm>
            <a:off x="7033684" y="4362451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stCxn id="60" idx="0"/>
          </p:cNvCxnSpPr>
          <p:nvPr/>
        </p:nvCxnSpPr>
        <p:spPr>
          <a:xfrm>
            <a:off x="7033684" y="4811184"/>
            <a:ext cx="1581151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595631" y="1155700"/>
            <a:ext cx="400051" cy="4000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1AC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r>
              <a:rPr lang="en-US" altLang="zh-CN" sz="135" strike="noStrike" noProof="1" dirty="0">
                <a:solidFill>
                  <a:schemeClr val="bg1"/>
                </a:solidFill>
                <a:latin typeface="+mn-ea"/>
              </a:rPr>
              <a:t>1</a:t>
            </a:r>
            <a:endParaRPr lang="en-US" altLang="zh-CN" sz="135" strike="noStrike" noProof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040891" y="2473537"/>
            <a:ext cx="400051" cy="4000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1AC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r>
              <a:rPr lang="en-US" altLang="zh-CN" sz="135" strike="noStrike" noProof="1" dirty="0">
                <a:solidFill>
                  <a:schemeClr val="bg1"/>
                </a:solidFill>
                <a:latin typeface="+mn-ea"/>
              </a:rPr>
              <a:t>2</a:t>
            </a:r>
            <a:endParaRPr lang="en-US" altLang="zh-CN" sz="135" strike="noStrike" noProof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087284" y="3564044"/>
            <a:ext cx="400051" cy="4000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1AC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r>
              <a:rPr lang="en-US" altLang="zh-CN" sz="135" strike="noStrike" noProof="1" dirty="0">
                <a:solidFill>
                  <a:schemeClr val="bg1"/>
                </a:solidFill>
                <a:latin typeface="+mn-ea"/>
              </a:rPr>
              <a:t>3</a:t>
            </a:r>
            <a:endParaRPr lang="en-US" altLang="zh-CN" sz="135" strike="noStrike" noProof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721264" y="5165937"/>
            <a:ext cx="400051" cy="4000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1AC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/>
            <a:r>
              <a:rPr lang="en-US" altLang="zh-CN" sz="135" strike="noStrike" noProof="1" dirty="0">
                <a:solidFill>
                  <a:schemeClr val="bg1"/>
                </a:solidFill>
                <a:latin typeface="+mn-ea"/>
              </a:rPr>
              <a:t>4</a:t>
            </a:r>
            <a:endParaRPr lang="en-US" altLang="zh-CN" sz="135" strike="noStrike" noProof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3" name="直接连接符 2"/>
          <p:cNvCxnSpPr>
            <a:stCxn id="60" idx="0"/>
          </p:cNvCxnSpPr>
          <p:nvPr/>
        </p:nvCxnSpPr>
        <p:spPr>
          <a:xfrm>
            <a:off x="2978151" y="1555751"/>
            <a:ext cx="1509184" cy="0"/>
          </a:xfrm>
          <a:prstGeom prst="line">
            <a:avLst/>
          </a:prstGeom>
          <a:ln w="9525">
            <a:solidFill>
              <a:srgbClr val="663A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_文本框 77"/>
          <p:cNvSpPr txBox="1"/>
          <p:nvPr>
            <p:custDataLst>
              <p:tags r:id="rId17"/>
            </p:custDataLst>
          </p:nvPr>
        </p:nvSpPr>
        <p:spPr>
          <a:xfrm>
            <a:off x="2978151" y="1168400"/>
            <a:ext cx="1504951" cy="3987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2000" strike="noStrike" noProof="1" dirty="0">
                <a:latin typeface="+mn-ea"/>
                <a:ea typeface="+mn-ea"/>
                <a:cs typeface="+mn-cs"/>
              </a:rPr>
              <a:t>六万元</a:t>
            </a:r>
            <a:endParaRPr lang="zh-CN" altLang="en-US" sz="2000" strike="noStrike" noProof="1" dirty="0">
              <a:latin typeface="+mn-ea"/>
              <a:ea typeface="+mn-ea"/>
              <a:cs typeface="+mn-cs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996527" y="3798993"/>
            <a:ext cx="2727960" cy="2402840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 algn="ctr">
            <a:solidFill>
              <a:srgbClr val="0070C0"/>
            </a:solidFill>
            <a:rou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fontAlgn="base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SzTx/>
            </a:pPr>
            <a:r>
              <a:rPr lang="zh-CN" altLang="en-US" sz="3200" b="1">
                <a:solidFill>
                  <a:srgbClr val="F2F2F2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综合所得扣除项目</a:t>
            </a:r>
            <a:endParaRPr lang="zh-CN" altLang="en-US" sz="3200" b="1">
              <a:solidFill>
                <a:srgbClr val="F2F2F2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9000" y="6271260"/>
            <a:ext cx="7663180" cy="420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135" dirty="0">
                <a:solidFill>
                  <a:schemeClr val="tx1"/>
                </a:solidFill>
                <a:latin typeface="+mn-ea"/>
                <a:ea typeface="+mn-ea"/>
                <a:sym typeface="+mn-ea"/>
              </a:rPr>
              <a:t>所有的专项附加扣除额本年度扣除不完的，不能结转以后年度</a:t>
            </a:r>
            <a:endParaRPr lang="zh-CN" altLang="en-US" sz="2135" dirty="0">
              <a:solidFill>
                <a:schemeClr val="tx1"/>
              </a:solidFill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7065433" cy="505884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专项附加扣除信息采集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72710" name="Shape 1794"/>
          <p:cNvSpPr/>
          <p:nvPr/>
        </p:nvSpPr>
        <p:spPr>
          <a:xfrm>
            <a:off x="912284" y="2230967"/>
            <a:ext cx="5556249" cy="58843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9050" tIns="19050" rIns="19050" bIns="19050" anchor="ctr"/>
          <a:p>
            <a:endParaRPr lang="zh-CN" altLang="en-US" sz="17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72711" name="Text Placeholder 3"/>
          <p:cNvSpPr txBox="1"/>
          <p:nvPr/>
        </p:nvSpPr>
        <p:spPr>
          <a:xfrm>
            <a:off x="431800" y="2319867"/>
            <a:ext cx="6601884" cy="41063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纸质模板</a:t>
            </a:r>
            <a:endParaRPr lang="zh-CN" altLang="en-US" sz="18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712" name="Shape 1794"/>
          <p:cNvSpPr/>
          <p:nvPr/>
        </p:nvSpPr>
        <p:spPr>
          <a:xfrm>
            <a:off x="912284" y="2999317"/>
            <a:ext cx="5556249" cy="58843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9050" tIns="19050" rIns="19050" bIns="19050" anchor="ctr"/>
          <a:p>
            <a:endParaRPr lang="zh-CN" altLang="en-US" sz="17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72713" name="Shape 1794"/>
          <p:cNvSpPr/>
          <p:nvPr/>
        </p:nvSpPr>
        <p:spPr>
          <a:xfrm>
            <a:off x="912284" y="3767667"/>
            <a:ext cx="5556249" cy="58843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9050" tIns="19050" rIns="19050" bIns="19050" anchor="ctr"/>
          <a:p>
            <a:endParaRPr lang="zh-CN" altLang="en-US" sz="17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72714" name="Text Placeholder 3"/>
          <p:cNvSpPr txBox="1"/>
          <p:nvPr/>
        </p:nvSpPr>
        <p:spPr>
          <a:xfrm>
            <a:off x="431800" y="3869267"/>
            <a:ext cx="6601884" cy="40851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远程办税端</a:t>
            </a:r>
            <a:r>
              <a:rPr lang="en-US" altLang="zh-CN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—APP</a:t>
            </a: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端</a:t>
            </a:r>
            <a:endParaRPr lang="zh-CN" altLang="en-US" sz="18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715" name="Shape 1794"/>
          <p:cNvSpPr/>
          <p:nvPr/>
        </p:nvSpPr>
        <p:spPr>
          <a:xfrm>
            <a:off x="912284" y="4536017"/>
            <a:ext cx="5556249" cy="58843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</a:ln>
        </p:spPr>
        <p:txBody>
          <a:bodyPr lIns="19050" tIns="19050" rIns="19050" bIns="19050" anchor="ctr"/>
          <a:p>
            <a:endParaRPr lang="zh-CN" altLang="en-US" sz="17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72716" name="Text Placeholder 3"/>
          <p:cNvSpPr txBox="1"/>
          <p:nvPr/>
        </p:nvSpPr>
        <p:spPr>
          <a:xfrm>
            <a:off x="431800" y="4624917"/>
            <a:ext cx="6601884" cy="408516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远程办税端</a:t>
            </a:r>
            <a:r>
              <a:rPr lang="en-US" altLang="zh-CN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—WEB</a:t>
            </a: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端</a:t>
            </a:r>
            <a:endParaRPr lang="zh-CN" altLang="en-US" sz="18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717" name="Text Placeholder 3"/>
          <p:cNvSpPr txBox="1"/>
          <p:nvPr/>
        </p:nvSpPr>
        <p:spPr>
          <a:xfrm>
            <a:off x="431800" y="3083984"/>
            <a:ext cx="6601884" cy="408516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en-US" sz="18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电子模板</a:t>
            </a:r>
            <a:endParaRPr lang="zh-CN" altLang="en-US" sz="18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椭圆 4"/>
          <p:cNvSpPr/>
          <p:nvPr/>
        </p:nvSpPr>
        <p:spPr>
          <a:xfrm>
            <a:off x="8199967" y="2173817"/>
            <a:ext cx="2984500" cy="2982384"/>
          </a:xfrm>
          <a:custGeom>
            <a:avLst/>
            <a:gdLst/>
            <a:ahLst/>
            <a:cxnLst/>
            <a:rect l="l" t="t" r="r" b="b"/>
            <a:pathLst>
              <a:path w="2473262" h="2473262">
                <a:moveTo>
                  <a:pt x="1236631" y="235688"/>
                </a:moveTo>
                <a:cubicBezTo>
                  <a:pt x="683825" y="235688"/>
                  <a:pt x="235688" y="683825"/>
                  <a:pt x="235688" y="1236631"/>
                </a:cubicBezTo>
                <a:cubicBezTo>
                  <a:pt x="235688" y="1789437"/>
                  <a:pt x="683825" y="2237574"/>
                  <a:pt x="1236631" y="2237574"/>
                </a:cubicBezTo>
                <a:cubicBezTo>
                  <a:pt x="1789437" y="2237574"/>
                  <a:pt x="2237574" y="1789437"/>
                  <a:pt x="2237574" y="1236631"/>
                </a:cubicBezTo>
                <a:cubicBezTo>
                  <a:pt x="2237574" y="683825"/>
                  <a:pt x="1789437" y="235688"/>
                  <a:pt x="1236631" y="235688"/>
                </a:cubicBezTo>
                <a:close/>
                <a:moveTo>
                  <a:pt x="1236631" y="0"/>
                </a:moveTo>
                <a:cubicBezTo>
                  <a:pt x="1919603" y="0"/>
                  <a:pt x="2473262" y="553659"/>
                  <a:pt x="2473262" y="1236631"/>
                </a:cubicBezTo>
                <a:cubicBezTo>
                  <a:pt x="2473262" y="1919603"/>
                  <a:pt x="1919603" y="2473262"/>
                  <a:pt x="1236631" y="2473262"/>
                </a:cubicBezTo>
                <a:cubicBezTo>
                  <a:pt x="553659" y="2473262"/>
                  <a:pt x="0" y="1919603"/>
                  <a:pt x="0" y="1236631"/>
                </a:cubicBezTo>
                <a:cubicBezTo>
                  <a:pt x="0" y="553659"/>
                  <a:pt x="553659" y="0"/>
                  <a:pt x="12366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445500" y="2417233"/>
            <a:ext cx="2495551" cy="249555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720" name="Shape 340"/>
          <p:cNvSpPr/>
          <p:nvPr/>
        </p:nvSpPr>
        <p:spPr>
          <a:xfrm>
            <a:off x="8837084" y="3119967"/>
            <a:ext cx="1866900" cy="948267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p>
            <a:pPr algn="ctr"/>
            <a:r>
              <a:rPr lang="zh-CN" altLang="en-US" sz="26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STIXGeneral-Bold"/>
              </a:rPr>
              <a:t>个人所得税扣缴客户端</a:t>
            </a:r>
            <a:endParaRPr lang="id-ID" altLang="zh-CN" sz="26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STIXGeneral-Bold"/>
            </a:endParaRPr>
          </a:p>
        </p:txBody>
      </p:sp>
      <p:sp>
        <p:nvSpPr>
          <p:cNvPr id="72721" name="矩形 26"/>
          <p:cNvSpPr/>
          <p:nvPr/>
        </p:nvSpPr>
        <p:spPr>
          <a:xfrm>
            <a:off x="946573" y="1126067"/>
            <a:ext cx="9757833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/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对员工报送的专项附加扣除信息，单位应当接收并在发放工资预扣税款时按照规定如实扣除（纸质和电子模板都要打印签字盖章并留存）</a:t>
            </a:r>
            <a:endParaRPr lang="zh-CN" altLang="zh-CN" sz="2400" b="1" dirty="0">
              <a:solidFill>
                <a:srgbClr val="005DA2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73729" name="Group 342"/>
          <p:cNvGrpSpPr/>
          <p:nvPr/>
        </p:nvGrpSpPr>
        <p:grpSpPr>
          <a:xfrm>
            <a:off x="1776307" y="5444913"/>
            <a:ext cx="2014220" cy="739140"/>
            <a:chOff x="0" y="0"/>
            <a:chExt cx="4392859" cy="2872248"/>
          </a:xfrm>
        </p:grpSpPr>
        <p:sp>
          <p:nvSpPr>
            <p:cNvPr id="73730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2196430" y="1436124"/>
                </a:cxn>
                <a:cxn ang="5898240">
                  <a:pos x="2196430" y="1436124"/>
                </a:cxn>
                <a:cxn ang="11796480">
                  <a:pos x="2196430" y="1436124"/>
                </a:cxn>
                <a:cxn ang="17694720">
                  <a:pos x="2196430" y="1436124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" name="Shape 340"/>
            <p:cNvSpPr/>
            <p:nvPr/>
          </p:nvSpPr>
          <p:spPr>
            <a:xfrm>
              <a:off x="936477" y="960107"/>
              <a:ext cx="2852436" cy="8049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65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STIXGeneral-Bold"/>
                </a:rPr>
                <a:t>获 取</a:t>
              </a:r>
              <a:endParaRPr kumimoji="0" lang="id-ID" altLang="zh-CN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Lato Regular"/>
                <a:sym typeface="STIXGeneral-Bold"/>
              </a:endParaRPr>
            </a:p>
          </p:txBody>
        </p:sp>
      </p:grpSp>
      <p:grpSp>
        <p:nvGrpSpPr>
          <p:cNvPr id="73732" name="Group 347"/>
          <p:cNvGrpSpPr/>
          <p:nvPr/>
        </p:nvGrpSpPr>
        <p:grpSpPr>
          <a:xfrm>
            <a:off x="4022513" y="5422900"/>
            <a:ext cx="1871980" cy="784013"/>
            <a:chOff x="-1439140" y="-760011"/>
            <a:chExt cx="4392859" cy="2872248"/>
          </a:xfrm>
        </p:grpSpPr>
        <p:sp>
          <p:nvSpPr>
            <p:cNvPr id="73733" name="Shape 343"/>
            <p:cNvSpPr/>
            <p:nvPr/>
          </p:nvSpPr>
          <p:spPr>
            <a:xfrm>
              <a:off x="-1439140" y="-760011"/>
              <a:ext cx="4392859" cy="2872248"/>
            </a:xfrm>
            <a:custGeom>
              <a:avLst/>
              <a:gdLst/>
              <a:ahLst/>
              <a:cxnLst>
                <a:cxn ang="0">
                  <a:pos x="2196430" y="1436124"/>
                </a:cxn>
                <a:cxn ang="5898240">
                  <a:pos x="2196430" y="1436124"/>
                </a:cxn>
                <a:cxn ang="11796480">
                  <a:pos x="2196430" y="1436124"/>
                </a:cxn>
                <a:cxn ang="17694720">
                  <a:pos x="2196430" y="1436124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73734" name="Shape 345"/>
            <p:cNvSpPr/>
            <p:nvPr/>
          </p:nvSpPr>
          <p:spPr>
            <a:xfrm>
              <a:off x="-566677" y="72892"/>
              <a:ext cx="2972476" cy="99695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pPr algn="ctr"/>
              <a:r>
                <a:rPr lang="zh-CN" altLang="en-US" sz="26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STIXGeneral-Bold"/>
                </a:rPr>
                <a:t>填 写</a:t>
              </a:r>
              <a:endParaRPr lang="id-ID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STIXGeneral-Bold"/>
              </a:endParaRPr>
            </a:p>
          </p:txBody>
        </p:sp>
      </p:grpSp>
      <p:grpSp>
        <p:nvGrpSpPr>
          <p:cNvPr id="73735" name="Group 352"/>
          <p:cNvGrpSpPr/>
          <p:nvPr/>
        </p:nvGrpSpPr>
        <p:grpSpPr>
          <a:xfrm>
            <a:off x="5952913" y="5371253"/>
            <a:ext cx="1761913" cy="829733"/>
            <a:chOff x="-825376" y="49825"/>
            <a:chExt cx="4392859" cy="2872248"/>
          </a:xfrm>
        </p:grpSpPr>
        <p:sp>
          <p:nvSpPr>
            <p:cNvPr id="73736" name="Shape 348"/>
            <p:cNvSpPr/>
            <p:nvPr/>
          </p:nvSpPr>
          <p:spPr>
            <a:xfrm>
              <a:off x="-825376" y="49825"/>
              <a:ext cx="4392859" cy="2872248"/>
            </a:xfrm>
            <a:custGeom>
              <a:avLst/>
              <a:gdLst/>
              <a:ahLst/>
              <a:cxnLst>
                <a:cxn ang="0">
                  <a:pos x="2196430" y="1436124"/>
                </a:cxn>
                <a:cxn ang="5898240">
                  <a:pos x="2196430" y="1436124"/>
                </a:cxn>
                <a:cxn ang="11796480">
                  <a:pos x="2196430" y="1436124"/>
                </a:cxn>
                <a:cxn ang="17694720">
                  <a:pos x="2196430" y="1436124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2" name="Shape 350"/>
            <p:cNvSpPr/>
            <p:nvPr/>
          </p:nvSpPr>
          <p:spPr>
            <a:xfrm>
              <a:off x="459403" y="812048"/>
              <a:ext cx="2924718" cy="11454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65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Lato Regular"/>
                  <a:sym typeface="STIXGeneral-Bold"/>
                </a:rPr>
                <a:t>提 交</a:t>
              </a:r>
              <a:endParaRPr kumimoji="0" lang="id-ID" altLang="zh-CN" sz="2665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Lato Regular"/>
                <a:sym typeface="STIXGeneral-Bold"/>
              </a:endParaRPr>
            </a:p>
          </p:txBody>
        </p:sp>
      </p:grpSp>
      <p:grpSp>
        <p:nvGrpSpPr>
          <p:cNvPr id="73738" name="Group 357"/>
          <p:cNvGrpSpPr/>
          <p:nvPr/>
        </p:nvGrpSpPr>
        <p:grpSpPr>
          <a:xfrm>
            <a:off x="7885853" y="5356860"/>
            <a:ext cx="1978660" cy="829733"/>
            <a:chOff x="-355263" y="29309"/>
            <a:chExt cx="4392859" cy="2872248"/>
          </a:xfrm>
        </p:grpSpPr>
        <p:sp>
          <p:nvSpPr>
            <p:cNvPr id="73739" name="Shape 353"/>
            <p:cNvSpPr/>
            <p:nvPr/>
          </p:nvSpPr>
          <p:spPr>
            <a:xfrm>
              <a:off x="-355263" y="29309"/>
              <a:ext cx="4392859" cy="2872248"/>
            </a:xfrm>
            <a:custGeom>
              <a:avLst/>
              <a:gdLst/>
              <a:ahLst/>
              <a:cxnLst>
                <a:cxn ang="0">
                  <a:pos x="2196430" y="1436124"/>
                </a:cxn>
                <a:cxn ang="5898240">
                  <a:pos x="2196430" y="1436124"/>
                </a:cxn>
                <a:cxn ang="11796480">
                  <a:pos x="2196430" y="1436124"/>
                </a:cxn>
                <a:cxn ang="17694720">
                  <a:pos x="2196430" y="1436124"/>
                </a:cxn>
              </a:cxnLst>
              <a:pathLst>
                <a:path w="21600" h="2160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73740" name="Shape 355"/>
            <p:cNvSpPr/>
            <p:nvPr/>
          </p:nvSpPr>
          <p:spPr>
            <a:xfrm>
              <a:off x="802632" y="577381"/>
              <a:ext cx="2554512" cy="1535773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pPr algn="ctr"/>
              <a:r>
                <a:rPr lang="zh-CN" altLang="en-US" sz="26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STIXGeneral-Bold"/>
                </a:rPr>
                <a:t>计算</a:t>
              </a:r>
              <a:endParaRPr lang="en-US" altLang="zh-CN" sz="26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STIXGeneral-Bold"/>
              </a:endParaRPr>
            </a:p>
            <a:p>
              <a:pPr algn="ctr"/>
              <a:r>
                <a:rPr lang="zh-CN" altLang="en-US" sz="26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STIXGeneral-Bold"/>
                </a:rPr>
                <a:t>扣缴</a:t>
              </a:r>
              <a:endParaRPr lang="id-ID" altLang="zh-CN" sz="26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STIXGeneral-Bold"/>
              </a:endParaRPr>
            </a:p>
          </p:txBody>
        </p:sp>
      </p:grpSp>
      <p:grpSp>
        <p:nvGrpSpPr>
          <p:cNvPr id="7" name="Group 363"/>
          <p:cNvGrpSpPr/>
          <p:nvPr/>
        </p:nvGrpSpPr>
        <p:grpSpPr>
          <a:xfrm>
            <a:off x="2570904" y="6263640"/>
            <a:ext cx="425449" cy="425451"/>
            <a:chOff x="0" y="113412"/>
            <a:chExt cx="850594" cy="850594"/>
          </a:xfrm>
        </p:grpSpPr>
        <p:sp>
          <p:nvSpPr>
            <p:cNvPr id="8" name="Shape 361"/>
            <p:cNvSpPr/>
            <p:nvPr/>
          </p:nvSpPr>
          <p:spPr>
            <a:xfrm>
              <a:off x="0" y="113412"/>
              <a:ext cx="850594" cy="850594"/>
            </a:xfrm>
            <a:custGeom>
              <a:avLst/>
              <a:gdLst/>
              <a:ahLst/>
              <a:cxnLst>
                <a:cxn ang="0">
                  <a:pos x="425297" y="425297"/>
                </a:cxn>
                <a:cxn ang="5898240">
                  <a:pos x="425297" y="425297"/>
                </a:cxn>
                <a:cxn ang="11796480">
                  <a:pos x="425297" y="425297"/>
                </a:cxn>
                <a:cxn ang="17694720">
                  <a:pos x="425297" y="425297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 cmpd="sng">
              <a:solidFill>
                <a:srgbClr val="FBF9FC"/>
              </a:solidFill>
              <a:prstDash val="solid"/>
              <a:miter lim="4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9" name="Shape 362"/>
            <p:cNvSpPr/>
            <p:nvPr/>
          </p:nvSpPr>
          <p:spPr>
            <a:xfrm>
              <a:off x="311484" y="179641"/>
              <a:ext cx="225979" cy="49131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600" dirty="0">
                  <a:solidFill>
                    <a:srgbClr val="000000"/>
                  </a:solidFill>
                  <a:latin typeface="Arial" panose="020B0604020202020204" pitchFamily="34" charset="0"/>
                  <a:ea typeface="Oxygen"/>
                  <a:sym typeface="Oxygen"/>
                </a:rPr>
                <a:t>1</a:t>
              </a:r>
              <a:endParaRPr lang="en-US" altLang="zh-CN" sz="1600">
                <a:solidFill>
                  <a:srgbClr val="000000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14" name="Group 369"/>
          <p:cNvGrpSpPr/>
          <p:nvPr/>
        </p:nvGrpSpPr>
        <p:grpSpPr>
          <a:xfrm>
            <a:off x="6621357" y="6264487"/>
            <a:ext cx="425449" cy="425451"/>
            <a:chOff x="0" y="0"/>
            <a:chExt cx="850594" cy="850594"/>
          </a:xfrm>
        </p:grpSpPr>
        <p:sp>
          <p:nvSpPr>
            <p:cNvPr id="15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425297" y="425297"/>
                </a:cxn>
                <a:cxn ang="5898240">
                  <a:pos x="425297" y="425297"/>
                </a:cxn>
                <a:cxn ang="11796480">
                  <a:pos x="425297" y="425297"/>
                </a:cxn>
                <a:cxn ang="17694720">
                  <a:pos x="425297" y="425297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 cmpd="sng">
              <a:solidFill>
                <a:srgbClr val="FBF9FC"/>
              </a:solidFill>
              <a:prstDash val="solid"/>
              <a:miter lim="4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16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0" tIns="0" rIns="0" bIns="0" anchor="ctr"/>
            <a:p>
              <a:r>
                <a:rPr lang="en-US" altLang="zh-CN" sz="1600" dirty="0">
                  <a:solidFill>
                    <a:srgbClr val="000000"/>
                  </a:solidFill>
                  <a:latin typeface="Arial" panose="020B0604020202020204" pitchFamily="34" charset="0"/>
                  <a:ea typeface="Oxygen"/>
                  <a:sym typeface="Oxygen"/>
                </a:rPr>
                <a:t>3</a:t>
              </a:r>
              <a:endParaRPr lang="en-US" altLang="zh-CN" sz="1600">
                <a:solidFill>
                  <a:srgbClr val="000000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17" name="Group 372"/>
          <p:cNvGrpSpPr/>
          <p:nvPr/>
        </p:nvGrpSpPr>
        <p:grpSpPr>
          <a:xfrm>
            <a:off x="8662671" y="6244167"/>
            <a:ext cx="425449" cy="425451"/>
            <a:chOff x="0" y="0"/>
            <a:chExt cx="850594" cy="850594"/>
          </a:xfrm>
        </p:grpSpPr>
        <p:sp>
          <p:nvSpPr>
            <p:cNvPr id="18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425297" y="425297"/>
                </a:cxn>
                <a:cxn ang="5898240">
                  <a:pos x="425297" y="425297"/>
                </a:cxn>
                <a:cxn ang="11796480">
                  <a:pos x="425297" y="425297"/>
                </a:cxn>
                <a:cxn ang="17694720">
                  <a:pos x="425297" y="425297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 cmpd="sng">
              <a:solidFill>
                <a:srgbClr val="FBF9FC"/>
              </a:solidFill>
              <a:prstDash val="solid"/>
              <a:miter lim="4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19" name="Shape 371"/>
            <p:cNvSpPr/>
            <p:nvPr/>
          </p:nvSpPr>
          <p:spPr>
            <a:xfrm>
              <a:off x="311484" y="179641"/>
              <a:ext cx="225979" cy="49131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ea typeface="Oxygen"/>
                  <a:sym typeface="Oxygen"/>
                </a:rPr>
                <a:t>4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  <p:grpSp>
        <p:nvGrpSpPr>
          <p:cNvPr id="20" name="Group 372"/>
          <p:cNvGrpSpPr/>
          <p:nvPr/>
        </p:nvGrpSpPr>
        <p:grpSpPr>
          <a:xfrm>
            <a:off x="4657091" y="6264487"/>
            <a:ext cx="425449" cy="425451"/>
            <a:chOff x="0" y="0"/>
            <a:chExt cx="850594" cy="850594"/>
          </a:xfrm>
        </p:grpSpPr>
        <p:sp>
          <p:nvSpPr>
            <p:cNvPr id="21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425297" y="425297"/>
                </a:cxn>
                <a:cxn ang="5898240">
                  <a:pos x="425297" y="425297"/>
                </a:cxn>
                <a:cxn ang="11796480">
                  <a:pos x="425297" y="425297"/>
                </a:cxn>
                <a:cxn ang="17694720">
                  <a:pos x="425297" y="425297"/>
                </a:cxn>
              </a:cxnLst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 cmpd="sng">
              <a:solidFill>
                <a:srgbClr val="FBF9FC"/>
              </a:solidFill>
              <a:prstDash val="solid"/>
              <a:miter lim="4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22" name="Shape 371"/>
            <p:cNvSpPr/>
            <p:nvPr/>
          </p:nvSpPr>
          <p:spPr>
            <a:xfrm>
              <a:off x="311484" y="179640"/>
              <a:ext cx="225979" cy="49131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lIns="0" tIns="0" rIns="0" bIns="0" anchor="ctr">
              <a:spAutoFit/>
            </a:bodyPr>
            <a:p>
              <a:r>
                <a: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Oxygen"/>
                  <a:sym typeface="Oxygen"/>
                </a:rPr>
                <a:t>2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Oxygen"/>
                <a:sym typeface="Oxygen"/>
              </a:endParaRPr>
            </a:p>
          </p:txBody>
        </p:sp>
      </p:grp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7065433" cy="505884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专项附加扣除信息确认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72721" name="矩形 26"/>
          <p:cNvSpPr/>
          <p:nvPr/>
        </p:nvSpPr>
        <p:spPr>
          <a:xfrm>
            <a:off x="946573" y="1126067"/>
            <a:ext cx="9757833" cy="39255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 eaLnBrk="1" latinLnBrk="0" hangingPunct="1">
              <a:lnSpc>
                <a:spcPts val="2300"/>
              </a:lnSpc>
            </a:pP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根据《</a:t>
            </a:r>
            <a:r>
              <a:rPr lang="zh-CN" altLang="en-US" sz="2400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个人所得税专项附加扣除操作办法（试行）</a:t>
            </a: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》第九条：纳税人次年需要由扣缴义务人继续办理专项附加扣除的，应当于每年12月份对次年享受专项附加扣除的内容进行确认，并报送至扣缴义务人。纳税人未及时确认的，扣缴义务人于次年1月起暂停扣除，待纳税人确认后再行办理专项附加扣除。</a:t>
            </a:r>
            <a:endParaRPr lang="zh-CN" altLang="en-US" sz="2400" b="1" dirty="0">
              <a:solidFill>
                <a:srgbClr val="005DA2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algn="just" eaLnBrk="1" latinLnBrk="0" hangingPunct="1">
              <a:lnSpc>
                <a:spcPts val="2300"/>
              </a:lnSpc>
            </a:pPr>
            <a:r>
              <a:rPr lang="en-US" altLang="zh-CN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2019</a:t>
            </a: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年</a:t>
            </a:r>
            <a:r>
              <a:rPr lang="en-US" altLang="zh-CN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11</a:t>
            </a: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月</a:t>
            </a:r>
            <a:r>
              <a:rPr lang="en-US" altLang="zh-CN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29</a:t>
            </a: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日总局下发的《个税改革工作组关于继续做好2020年专项附加扣除政策落实等相关工作的通知》（税总个税便函〔2019〕43号</a:t>
            </a:r>
            <a:r>
              <a:rPr lang="zh-CN" altLang="en-US" sz="2400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</a:t>
            </a: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规定：</a:t>
            </a:r>
            <a:endParaRPr lang="zh-CN" altLang="en-US" sz="2400" b="1" dirty="0">
              <a:solidFill>
                <a:srgbClr val="005DA2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algn="just" eaLnBrk="1" latinLnBrk="0" hangingPunct="1">
              <a:lnSpc>
                <a:spcPts val="2300"/>
              </a:lnSpc>
            </a:pP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纳税人专项附加扣除2020年继续享受，12月份需要提醒纳税人关注前期填报的信息明年是否有变化，如有变化请及时修改；没有变化，可在手机（网页）上一键便捷地将前期填报信息带入2020年。</a:t>
            </a:r>
            <a:endParaRPr lang="zh-CN" altLang="en-US" sz="2400" b="1" dirty="0">
              <a:solidFill>
                <a:srgbClr val="005DA2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algn="just" eaLnBrk="1" latinLnBrk="0" hangingPunct="1">
              <a:lnSpc>
                <a:spcPts val="2300"/>
              </a:lnSpc>
            </a:pPr>
            <a:r>
              <a:rPr lang="zh-CN" altLang="en-US" sz="2400" b="1" dirty="0">
                <a:solidFill>
                  <a:srgbClr val="005DA2"/>
                </a:solidFill>
                <a:latin typeface="Calibri" panose="020F0502020204030204" charset="0"/>
                <a:ea typeface="宋体" panose="02010600030101010101" pitchFamily="2" charset="-122"/>
              </a:rPr>
              <a:t>需要说明的是，纳税人如果信息没有变化，即使本月不进行相关操作，税务机关优化服务，也会自动将这些信息有效期延长到明年。</a:t>
            </a:r>
            <a:endParaRPr lang="zh-CN" altLang="en-US" sz="2400" b="1" dirty="0">
              <a:solidFill>
                <a:srgbClr val="005DA2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10326793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子女教育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grpSp>
        <p:nvGrpSpPr>
          <p:cNvPr id="33798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3799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3800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3801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3802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3803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3804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3805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3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子女教育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矩形 10"/>
          <p:cNvSpPr/>
          <p:nvPr/>
        </p:nvSpPr>
        <p:spPr>
          <a:xfrm>
            <a:off x="239184" y="2806700"/>
            <a:ext cx="5350933" cy="30518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）子女年满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周岁以上至小学前，不论是否在幼儿园学习；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）子女正在接受小学、初中，高中阶段教育（普通高中、中等职业教育、技工教育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；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）子女正在接受高等教育（大学专科、大学本科、硕士研究生、博士研究生教育）。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上述受教育地点，包括在中国境内和在境外接受教育。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3809" name="矩形 11"/>
          <p:cNvSpPr/>
          <p:nvPr/>
        </p:nvSpPr>
        <p:spPr>
          <a:xfrm>
            <a:off x="5808133" y="3022600"/>
            <a:ext cx="5850467" cy="2393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每个子女，每月扣除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1000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元。多个符合扣除条件的子女，每个子女均可享受扣除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扣除人由父母双方选择确定。既可以由父母一方全额扣除，也可以父母分别扣除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500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元。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扣除方式确定后，一个纳税年度内不能变更。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01954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具体</a:t>
            </a:r>
            <a:r>
              <a:rPr lang="zh-CN" altLang="en-US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各项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——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1.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子女教育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grpSp>
        <p:nvGrpSpPr>
          <p:cNvPr id="34822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4823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4824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4825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4826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4827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4828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4829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3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子女教育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2" name="矩形 10"/>
          <p:cNvSpPr/>
          <p:nvPr/>
        </p:nvSpPr>
        <p:spPr>
          <a:xfrm>
            <a:off x="239184" y="2631017"/>
            <a:ext cx="5350933" cy="33807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学前教育：子女年满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周岁的当月至小学入学前一月；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全日制学历教育：子女接受义务教育、高中教育、高等教育的入学当月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——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教育结束当月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b="1" dirty="0">
                <a:latin typeface="Calibri" panose="020F0502020204030204" charset="0"/>
                <a:ea typeface="宋体" panose="02010600030101010101" pitchFamily="2" charset="-122"/>
              </a:rPr>
              <a:t>特别提示：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因病或其他非主观原因休学但学籍继续保留的期间，以及施教机构按规定组织实施的寒暑假等假期，可连续扣除。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4833" name="矩形 11"/>
          <p:cNvSpPr/>
          <p:nvPr/>
        </p:nvSpPr>
        <p:spPr>
          <a:xfrm>
            <a:off x="5808133" y="2832100"/>
            <a:ext cx="5376333" cy="20662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境内接受教育：不需要特别留存资料；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境外接受教育：境外学校录取通知书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                                留学签证等相关教育资料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26422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继续教育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  <a:sym typeface="+mn-ea"/>
            </a:endParaRPr>
          </a:p>
        </p:txBody>
      </p:sp>
      <p:grpSp>
        <p:nvGrpSpPr>
          <p:cNvPr id="35846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5847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5848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5849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5850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5851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5852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5853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3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继续教育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6" name="矩形 10"/>
          <p:cNvSpPr/>
          <p:nvPr/>
        </p:nvSpPr>
        <p:spPr>
          <a:xfrm>
            <a:off x="300567" y="2700867"/>
            <a:ext cx="5350933" cy="32169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）学历（学位）继续教育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zh-CN" sz="5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）技能人员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职业资格继续教育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zh-CN" altLang="zh-CN" sz="106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zh-CN" altLang="zh-CN" sz="1065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          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专业技术人员职业资格继续教育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535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职业资格具体范围，以人力资源社会保障部公布的国家职业资格目录为准。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5857" name="矩形 11"/>
          <p:cNvSpPr/>
          <p:nvPr/>
        </p:nvSpPr>
        <p:spPr>
          <a:xfrm>
            <a:off x="5808133" y="2631017"/>
            <a:ext cx="5782733" cy="2393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学历（学位）继续教育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每月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400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元；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职业资格继续教育：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3600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元</a:t>
            </a:r>
            <a:r>
              <a:rPr lang="en-US" altLang="zh-CN" sz="2135"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年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altLang="zh-CN" sz="2135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b="1" dirty="0">
                <a:latin typeface="Calibri" panose="020F0502020204030204" charset="0"/>
                <a:ea typeface="宋体" panose="02010600030101010101" pitchFamily="2" charset="-122"/>
              </a:rPr>
              <a:t>例外：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如果子女已就业，且正在接受本科以下学历继续教育，可以由父母选择按照子女教育扣除，也可以由子女本人选择按照继续教育扣除。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75444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——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2.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继续教育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6870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6871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6872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6873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6874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6875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6876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6877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3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81635" y="4119151"/>
              <a:ext cx="926211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继续教育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0" name="矩形 10"/>
          <p:cNvSpPr/>
          <p:nvPr/>
        </p:nvSpPr>
        <p:spPr>
          <a:xfrm>
            <a:off x="239184" y="2631017"/>
            <a:ext cx="5350933" cy="33807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学历（学位）继续教育：入学的当月至教育结束的当月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同一学历（学位）继续教育的扣除期限最长不能超过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48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个月。</a:t>
            </a:r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职业资格继续教育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取得相关职业资格继续教育证书上载明的发证（批准）日期的所属年度，即为可以扣除的年度。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b="1" dirty="0">
                <a:latin typeface="Calibri" panose="020F0502020204030204" charset="0"/>
                <a:ea typeface="宋体" panose="02010600030101010101" pitchFamily="2" charset="-122"/>
              </a:rPr>
              <a:t>需要提醒的是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，专扣政策从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2019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年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日开始实施，该证书应当为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2019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年后取得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6881" name="矩形 11"/>
          <p:cNvSpPr/>
          <p:nvPr/>
        </p:nvSpPr>
        <p:spPr>
          <a:xfrm>
            <a:off x="5808133" y="2660651"/>
            <a:ext cx="5376333" cy="10782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职业资格继续教育：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技能人员、专业技术人员职业资格证书等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49706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——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3.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住房贷款利息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grpSp>
        <p:nvGrpSpPr>
          <p:cNvPr id="37894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7895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7896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7897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7898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7899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7900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7901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4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住房贷款利息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4" name="矩形 10"/>
          <p:cNvSpPr/>
          <p:nvPr/>
        </p:nvSpPr>
        <p:spPr>
          <a:xfrm>
            <a:off x="239184" y="2565400"/>
            <a:ext cx="5350933" cy="33807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本人或者配偶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，单独或者共同使用商业银行或住房公积金个人住房贷款，为本人或配偶购买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中国境内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住房，而发生的首套住房贷款利息支出。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黑体" panose="02010609060101010101" charset="-122"/>
                <a:ea typeface="黑体" panose="02010609060101010101" charset="-122"/>
              </a:rPr>
              <a:t>？首套住房贷款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2135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住房贷款利息支出是否符合政策，可查阅贷款合同（协议），或者向办理贷款的银行、住房公积金中心进行咨询。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7905" name="矩形 11"/>
          <p:cNvSpPr/>
          <p:nvPr/>
        </p:nvSpPr>
        <p:spPr>
          <a:xfrm>
            <a:off x="5808133" y="2631017"/>
            <a:ext cx="5376333" cy="4038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1000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元，扣除期限最长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不超过</a:t>
            </a:r>
            <a:r>
              <a:rPr lang="en-US" altLang="zh-CN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240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个月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扣除人：夫妻双方约定，可以选择由其中一方扣除。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确定后，一个纳税年度内不变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夫妻双方婚前分别购买住房</a:t>
            </a:r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发生的首套住房贷款，其贷款利息支出，婚后可以选择其中一套购买的住房，由购买方按扣除标准的100%扣除，也可以由夫妻双方对各自购买的住房分别按扣除标准的50%扣除，具体扣除方式在一个纳税年度内不能变更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07118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3.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住房贷款利息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8918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8919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8920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8921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8922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8923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8924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8925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300567" y="933451"/>
            <a:ext cx="1454151" cy="12700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4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8" name="矩形 10"/>
          <p:cNvSpPr/>
          <p:nvPr/>
        </p:nvSpPr>
        <p:spPr>
          <a:xfrm>
            <a:off x="239184" y="2631017"/>
            <a:ext cx="5350933" cy="1407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贷款合同约定开始还款的当月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——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贷款全部归还或贷款合同终止的当月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但扣除期限最长不得超过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240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个月。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8929" name="矩形 11"/>
          <p:cNvSpPr/>
          <p:nvPr/>
        </p:nvSpPr>
        <p:spPr>
          <a:xfrm>
            <a:off x="5808133" y="2660651"/>
            <a:ext cx="5376333" cy="749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住房贷款合同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贷款还款支出凭证等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8930" name="文本框 67"/>
          <p:cNvSpPr txBox="1"/>
          <p:nvPr/>
        </p:nvSpPr>
        <p:spPr>
          <a:xfrm>
            <a:off x="393700" y="1028700"/>
            <a:ext cx="1284817" cy="98742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住房贷款利息</a:t>
            </a:r>
            <a:endParaRPr lang="zh-CN" altLang="en-US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72820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 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住房租金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9942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39943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9944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9945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9946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39947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39948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9949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4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住房</a:t>
              </a:r>
              <a:endParaRPr kumimoji="0" lang="en-US" altLang="zh-CN" sz="3735" b="1" i="0" u="none" strike="noStrike" kern="1200" cap="none" spc="0" normalizeH="0" baseline="-3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租金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2" name="矩形 10"/>
          <p:cNvSpPr/>
          <p:nvPr/>
        </p:nvSpPr>
        <p:spPr>
          <a:xfrm>
            <a:off x="165100" y="2467187"/>
            <a:ext cx="5427133" cy="49409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在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主要工作城市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租房，且同时符合以下条件：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本人及配偶在主要工作的城市没有自有住房；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已经实际发生了住房租金支出；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）本人及配偶在同一纳税年度内，没有享受住房贷款利息专项附加扣除政策。也就是说，住房贷款利息与住房租金两项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扣除政策只能享受其中一项，不能同时享受。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1600" b="1" dirty="0">
              <a:solidFill>
                <a:srgbClr val="FF0000"/>
              </a:solidFill>
              <a:sym typeface="+mn-ea"/>
            </a:endParaRPr>
          </a:p>
          <a:p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注：</a:t>
            </a:r>
            <a:r>
              <a:rPr lang="zh-CN" altLang="en-US" sz="1600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主要工作城市是指纳税人任职受雇的直辖市、计划单列市、副省级城市、地级市（地区、州、盟）全部行政区域范围。无任职受雇单位的，为</a:t>
            </a:r>
            <a:r>
              <a:rPr lang="zh-CN" altLang="en-US" sz="1600" b="1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受理其综合所得汇算清缴的税务机关所在城市</a:t>
            </a:r>
            <a:r>
              <a:rPr lang="zh-CN" altLang="en-US" sz="1600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。</a:t>
            </a:r>
            <a:endParaRPr lang="zh-CN" altLang="en-US" sz="1600" dirty="0" smtClean="0">
              <a:solidFill>
                <a:schemeClr val="tx1"/>
              </a:solidFill>
              <a:latin typeface="华文仿宋" panose="02010600040101010101" charset="-122"/>
              <a:ea typeface="华文仿宋" panose="02010600040101010101" charset="-122"/>
            </a:endParaRPr>
          </a:p>
          <a:p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9953" name="矩形 11"/>
          <p:cNvSpPr/>
          <p:nvPr/>
        </p:nvSpPr>
        <p:spPr>
          <a:xfrm>
            <a:off x="5770033" y="2565400"/>
            <a:ext cx="6144684" cy="51079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）直辖市、省会（首府）城市、计划单列市以及国务院确定的其他城市：每月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1500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元；</a:t>
            </a:r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）除上述城市以外的市辖区户籍人口超过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万人的城市：每月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1100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元；</a:t>
            </a:r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）除上述城市以外的，市辖区户籍人口不超过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万人（含）的城市：每月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800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？谁来扣：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sym typeface="+mn-ea"/>
              </a:rPr>
              <a:t>如夫妻双方主要工作城市相同的，只能由一方扣除，且为签订租赁住房合同的承租人来扣除；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sym typeface="+mn-ea"/>
              </a:rPr>
              <a:t>如夫妻双方主要工作城市不同，且无房的，可按规定标准分别进行扣除。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en-US" altLang="zh-CN" sz="5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图片 6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5" cy="6858000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1551788" y="1191380"/>
            <a:ext cx="9429749" cy="4643967"/>
            <a:chOff x="1358950" y="1173758"/>
            <a:chExt cx="7072312" cy="3482975"/>
          </a:xfrm>
        </p:grpSpPr>
        <p:sp>
          <p:nvSpPr>
            <p:cNvPr id="65" name="Freeform 5"/>
            <p:cNvSpPr/>
            <p:nvPr/>
          </p:nvSpPr>
          <p:spPr bwMode="auto">
            <a:xfrm>
              <a:off x="1358950" y="1173758"/>
              <a:ext cx="7072312" cy="3482975"/>
            </a:xfrm>
            <a:custGeom>
              <a:avLst/>
              <a:gdLst>
                <a:gd name="T0" fmla="*/ 97 w 9549"/>
                <a:gd name="T1" fmla="*/ 0 h 4700"/>
                <a:gd name="T2" fmla="*/ 9452 w 9549"/>
                <a:gd name="T3" fmla="*/ 0 h 4700"/>
                <a:gd name="T4" fmla="*/ 9549 w 9549"/>
                <a:gd name="T5" fmla="*/ 97 h 4700"/>
                <a:gd name="T6" fmla="*/ 9549 w 9549"/>
                <a:gd name="T7" fmla="*/ 4603 h 4700"/>
                <a:gd name="T8" fmla="*/ 9452 w 9549"/>
                <a:gd name="T9" fmla="*/ 4700 h 4700"/>
                <a:gd name="T10" fmla="*/ 97 w 9549"/>
                <a:gd name="T11" fmla="*/ 4700 h 4700"/>
                <a:gd name="T12" fmla="*/ 0 w 9549"/>
                <a:gd name="T13" fmla="*/ 4603 h 4700"/>
                <a:gd name="T14" fmla="*/ 0 w 9549"/>
                <a:gd name="T15" fmla="*/ 97 h 4700"/>
                <a:gd name="T16" fmla="*/ 97 w 9549"/>
                <a:gd name="T17" fmla="*/ 0 h 4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49" h="4700">
                  <a:moveTo>
                    <a:pt x="97" y="0"/>
                  </a:moveTo>
                  <a:lnTo>
                    <a:pt x="9452" y="0"/>
                  </a:lnTo>
                  <a:cubicBezTo>
                    <a:pt x="9505" y="0"/>
                    <a:pt x="9549" y="43"/>
                    <a:pt x="9549" y="97"/>
                  </a:cubicBezTo>
                  <a:lnTo>
                    <a:pt x="9549" y="4603"/>
                  </a:lnTo>
                  <a:cubicBezTo>
                    <a:pt x="9549" y="4656"/>
                    <a:pt x="9505" y="4700"/>
                    <a:pt x="9452" y="4700"/>
                  </a:cubicBezTo>
                  <a:lnTo>
                    <a:pt x="97" y="4700"/>
                  </a:lnTo>
                  <a:cubicBezTo>
                    <a:pt x="44" y="4700"/>
                    <a:pt x="0" y="4656"/>
                    <a:pt x="0" y="4603"/>
                  </a:cubicBezTo>
                  <a:lnTo>
                    <a:pt x="0" y="97"/>
                  </a:lnTo>
                  <a:cubicBezTo>
                    <a:pt x="0" y="43"/>
                    <a:pt x="44" y="0"/>
                    <a:pt x="97" y="0"/>
                  </a:cubicBezTo>
                  <a:close/>
                </a:path>
              </a:pathLst>
            </a:cu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0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>
              <a:outerShdw blurRad="152400" dist="38100" dir="810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6" name="Freeform 8"/>
            <p:cNvSpPr/>
            <p:nvPr/>
          </p:nvSpPr>
          <p:spPr bwMode="auto">
            <a:xfrm>
              <a:off x="7851825" y="4077295"/>
              <a:ext cx="579437" cy="579438"/>
            </a:xfrm>
            <a:custGeom>
              <a:avLst/>
              <a:gdLst>
                <a:gd name="T0" fmla="*/ 782 w 782"/>
                <a:gd name="T1" fmla="*/ 0 h 782"/>
                <a:gd name="T2" fmla="*/ 782 w 782"/>
                <a:gd name="T3" fmla="*/ 685 h 782"/>
                <a:gd name="T4" fmla="*/ 685 w 782"/>
                <a:gd name="T5" fmla="*/ 782 h 782"/>
                <a:gd name="T6" fmla="*/ 0 w 782"/>
                <a:gd name="T7" fmla="*/ 782 h 782"/>
                <a:gd name="T8" fmla="*/ 782 w 782"/>
                <a:gd name="T9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2" h="782">
                  <a:moveTo>
                    <a:pt x="782" y="0"/>
                  </a:moveTo>
                  <a:lnTo>
                    <a:pt x="782" y="685"/>
                  </a:lnTo>
                  <a:cubicBezTo>
                    <a:pt x="782" y="738"/>
                    <a:pt x="738" y="782"/>
                    <a:pt x="685" y="782"/>
                  </a:cubicBezTo>
                  <a:lnTo>
                    <a:pt x="0" y="7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F319D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rgbClr val="FEAE0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7" name="Freeform 6"/>
          <p:cNvSpPr/>
          <p:nvPr/>
        </p:nvSpPr>
        <p:spPr bwMode="auto">
          <a:xfrm>
            <a:off x="1431561" y="932723"/>
            <a:ext cx="3230033" cy="258233"/>
          </a:xfrm>
          <a:custGeom>
            <a:avLst/>
            <a:gdLst>
              <a:gd name="T0" fmla="*/ 249 w 3270"/>
              <a:gd name="T1" fmla="*/ 261 h 261"/>
              <a:gd name="T2" fmla="*/ 3270 w 3270"/>
              <a:gd name="T3" fmla="*/ 261 h 261"/>
              <a:gd name="T4" fmla="*/ 3022 w 3270"/>
              <a:gd name="T5" fmla="*/ 0 h 261"/>
              <a:gd name="T6" fmla="*/ 0 w 3270"/>
              <a:gd name="T7" fmla="*/ 0 h 261"/>
              <a:gd name="T8" fmla="*/ 249 w 3270"/>
              <a:gd name="T9" fmla="*/ 26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0" h="261">
                <a:moveTo>
                  <a:pt x="249" y="261"/>
                </a:moveTo>
                <a:lnTo>
                  <a:pt x="3270" y="261"/>
                </a:lnTo>
                <a:lnTo>
                  <a:pt x="3022" y="0"/>
                </a:lnTo>
                <a:lnTo>
                  <a:pt x="0" y="0"/>
                </a:lnTo>
                <a:lnTo>
                  <a:pt x="249" y="261"/>
                </a:lnTo>
                <a:close/>
              </a:path>
            </a:pathLst>
          </a:custGeom>
          <a:solidFill>
            <a:srgbClr val="0F319D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srgbClr val="FEAE0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8" name="Freeform 7"/>
          <p:cNvSpPr/>
          <p:nvPr/>
        </p:nvSpPr>
        <p:spPr bwMode="auto">
          <a:xfrm>
            <a:off x="1431561" y="932723"/>
            <a:ext cx="2984500" cy="2072217"/>
          </a:xfrm>
          <a:custGeom>
            <a:avLst/>
            <a:gdLst>
              <a:gd name="T0" fmla="*/ 3022 w 3022"/>
              <a:gd name="T1" fmla="*/ 0 h 2098"/>
              <a:gd name="T2" fmla="*/ 0 w 3022"/>
              <a:gd name="T3" fmla="*/ 0 h 2098"/>
              <a:gd name="T4" fmla="*/ 0 w 3022"/>
              <a:gd name="T5" fmla="*/ 2098 h 2098"/>
              <a:gd name="T6" fmla="*/ 2165 w 3022"/>
              <a:gd name="T7" fmla="*/ 2098 h 2098"/>
              <a:gd name="T8" fmla="*/ 3022 w 3022"/>
              <a:gd name="T9" fmla="*/ 0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2" h="2098">
                <a:moveTo>
                  <a:pt x="3022" y="0"/>
                </a:moveTo>
                <a:lnTo>
                  <a:pt x="0" y="0"/>
                </a:lnTo>
                <a:lnTo>
                  <a:pt x="0" y="2098"/>
                </a:lnTo>
                <a:lnTo>
                  <a:pt x="2165" y="2098"/>
                </a:lnTo>
                <a:lnTo>
                  <a:pt x="3022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srgbClr val="FEAE0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9" name="Freeform 9"/>
          <p:cNvSpPr>
            <a:spLocks noEditPoints="1"/>
          </p:cNvSpPr>
          <p:nvPr/>
        </p:nvSpPr>
        <p:spPr bwMode="auto">
          <a:xfrm>
            <a:off x="10622128" y="5506840"/>
            <a:ext cx="264583" cy="264584"/>
          </a:xfrm>
          <a:custGeom>
            <a:avLst/>
            <a:gdLst>
              <a:gd name="T0" fmla="*/ 146 w 268"/>
              <a:gd name="T1" fmla="*/ 226 h 268"/>
              <a:gd name="T2" fmla="*/ 125 w 268"/>
              <a:gd name="T3" fmla="*/ 209 h 268"/>
              <a:gd name="T4" fmla="*/ 177 w 268"/>
              <a:gd name="T5" fmla="*/ 148 h 268"/>
              <a:gd name="T6" fmla="*/ 43 w 268"/>
              <a:gd name="T7" fmla="*/ 148 h 268"/>
              <a:gd name="T8" fmla="*/ 43 w 268"/>
              <a:gd name="T9" fmla="*/ 120 h 268"/>
              <a:gd name="T10" fmla="*/ 177 w 268"/>
              <a:gd name="T11" fmla="*/ 120 h 268"/>
              <a:gd name="T12" fmla="*/ 125 w 268"/>
              <a:gd name="T13" fmla="*/ 60 h 268"/>
              <a:gd name="T14" fmla="*/ 146 w 268"/>
              <a:gd name="T15" fmla="*/ 42 h 268"/>
              <a:gd name="T16" fmla="*/ 224 w 268"/>
              <a:gd name="T17" fmla="*/ 134 h 268"/>
              <a:gd name="T18" fmla="*/ 146 w 268"/>
              <a:gd name="T19" fmla="*/ 226 h 268"/>
              <a:gd name="T20" fmla="*/ 134 w 268"/>
              <a:gd name="T21" fmla="*/ 0 h 268"/>
              <a:gd name="T22" fmla="*/ 268 w 268"/>
              <a:gd name="T23" fmla="*/ 134 h 268"/>
              <a:gd name="T24" fmla="*/ 134 w 268"/>
              <a:gd name="T25" fmla="*/ 268 h 268"/>
              <a:gd name="T26" fmla="*/ 0 w 268"/>
              <a:gd name="T27" fmla="*/ 134 h 268"/>
              <a:gd name="T28" fmla="*/ 134 w 268"/>
              <a:gd name="T29" fmla="*/ 0 h 268"/>
              <a:gd name="T30" fmla="*/ 134 w 268"/>
              <a:gd name="T31" fmla="*/ 17 h 268"/>
              <a:gd name="T32" fmla="*/ 250 w 268"/>
              <a:gd name="T33" fmla="*/ 134 h 268"/>
              <a:gd name="T34" fmla="*/ 134 w 268"/>
              <a:gd name="T35" fmla="*/ 251 h 268"/>
              <a:gd name="T36" fmla="*/ 17 w 268"/>
              <a:gd name="T37" fmla="*/ 134 h 268"/>
              <a:gd name="T38" fmla="*/ 134 w 268"/>
              <a:gd name="T39" fmla="*/ 17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8" h="268">
                <a:moveTo>
                  <a:pt x="146" y="226"/>
                </a:moveTo>
                <a:lnTo>
                  <a:pt x="125" y="209"/>
                </a:lnTo>
                <a:lnTo>
                  <a:pt x="177" y="148"/>
                </a:lnTo>
                <a:lnTo>
                  <a:pt x="43" y="148"/>
                </a:lnTo>
                <a:lnTo>
                  <a:pt x="43" y="120"/>
                </a:lnTo>
                <a:lnTo>
                  <a:pt x="177" y="120"/>
                </a:lnTo>
                <a:lnTo>
                  <a:pt x="125" y="60"/>
                </a:lnTo>
                <a:lnTo>
                  <a:pt x="146" y="42"/>
                </a:lnTo>
                <a:lnTo>
                  <a:pt x="224" y="134"/>
                </a:lnTo>
                <a:lnTo>
                  <a:pt x="146" y="226"/>
                </a:lnTo>
                <a:close/>
                <a:moveTo>
                  <a:pt x="134" y="0"/>
                </a:moveTo>
                <a:cubicBezTo>
                  <a:pt x="208" y="0"/>
                  <a:pt x="268" y="60"/>
                  <a:pt x="268" y="134"/>
                </a:cubicBezTo>
                <a:cubicBezTo>
                  <a:pt x="268" y="208"/>
                  <a:pt x="208" y="268"/>
                  <a:pt x="134" y="268"/>
                </a:cubicBezTo>
                <a:cubicBezTo>
                  <a:pt x="60" y="268"/>
                  <a:pt x="0" y="208"/>
                  <a:pt x="0" y="134"/>
                </a:cubicBezTo>
                <a:cubicBezTo>
                  <a:pt x="0" y="60"/>
                  <a:pt x="60" y="0"/>
                  <a:pt x="134" y="0"/>
                </a:cubicBezTo>
                <a:close/>
                <a:moveTo>
                  <a:pt x="134" y="17"/>
                </a:moveTo>
                <a:cubicBezTo>
                  <a:pt x="198" y="17"/>
                  <a:pt x="250" y="70"/>
                  <a:pt x="250" y="134"/>
                </a:cubicBezTo>
                <a:cubicBezTo>
                  <a:pt x="250" y="199"/>
                  <a:pt x="198" y="251"/>
                  <a:pt x="134" y="251"/>
                </a:cubicBezTo>
                <a:cubicBezTo>
                  <a:pt x="69" y="251"/>
                  <a:pt x="17" y="199"/>
                  <a:pt x="17" y="134"/>
                </a:cubicBezTo>
                <a:cubicBezTo>
                  <a:pt x="17" y="70"/>
                  <a:pt x="69" y="17"/>
                  <a:pt x="13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srgbClr val="FEAE0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44729" y="1153119"/>
            <a:ext cx="931724" cy="1732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665" b="1" dirty="0">
                <a:solidFill>
                  <a:srgbClr val="F8F8F8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10665" b="1" dirty="0">
              <a:solidFill>
                <a:srgbClr val="F8F8F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79507" y="3005667"/>
            <a:ext cx="87249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4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综合所得汇算清缴政策</a:t>
            </a:r>
            <a:endParaRPr lang="zh-CN" altLang="en-US" sz="6400" dirty="0">
              <a:solidFill>
                <a:srgbClr val="2B2A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1552284" y="2106941"/>
            <a:ext cx="746125" cy="47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/>
          <a:p>
            <a:pPr>
              <a:buFontTx/>
              <a:buNone/>
            </a:pPr>
            <a:r>
              <a:rPr lang="zh-CN" altLang="zh-CN" sz="3065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Part</a:t>
            </a:r>
            <a:endParaRPr lang="zh-CN" altLang="zh-CN" sz="2400" dirty="0" smtClean="0">
              <a:solidFill>
                <a:srgbClr val="FEAE0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ldLvl="0" animBg="1"/>
      <p:bldP spid="68" grpId="0" bldLvl="0" animBg="1"/>
      <p:bldP spid="70" grpId="0"/>
      <p:bldP spid="71" grpId="0"/>
      <p:bldP spid="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23882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 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住房租金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0966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40967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0968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0969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0970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40971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0972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0973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300567" y="933451"/>
            <a:ext cx="1454151" cy="12700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4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6" name="矩形 10"/>
          <p:cNvSpPr/>
          <p:nvPr/>
        </p:nvSpPr>
        <p:spPr>
          <a:xfrm>
            <a:off x="239184" y="2631017"/>
            <a:ext cx="5350933" cy="17360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租赁合同（协议）约定的房屋租赁期开始的当月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——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租赁期结束的当月；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提前终止合同（协议）的，以实际租赁行为终止的月份为准。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0977" name="矩形 11"/>
          <p:cNvSpPr/>
          <p:nvPr/>
        </p:nvSpPr>
        <p:spPr>
          <a:xfrm>
            <a:off x="6104467" y="3041227"/>
            <a:ext cx="5376333" cy="4203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住房租赁合同或协议等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0978" name="文本框 67"/>
          <p:cNvSpPr txBox="1"/>
          <p:nvPr/>
        </p:nvSpPr>
        <p:spPr>
          <a:xfrm>
            <a:off x="393700" y="1028700"/>
            <a:ext cx="1284817" cy="98742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住房</a:t>
            </a:r>
            <a:endParaRPr lang="en-US" altLang="zh-CN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租金</a:t>
            </a:r>
            <a:endParaRPr lang="zh-CN" altLang="en-US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05848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 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5.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赡养老人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  <a:sym typeface="+mn-ea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990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41991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1992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1993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1994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41995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1996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1997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4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赡养</a:t>
              </a:r>
              <a:endParaRPr kumimoji="0" lang="en-US" altLang="zh-CN" sz="3735" b="1" i="0" u="none" strike="noStrike" kern="1200" cap="none" spc="0" normalizeH="0" baseline="-3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老人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0" name="矩形 10"/>
          <p:cNvSpPr/>
          <p:nvPr/>
        </p:nvSpPr>
        <p:spPr>
          <a:xfrm>
            <a:off x="143933" y="2565400"/>
            <a:ext cx="5350933" cy="2065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被赡养人年满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60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周岁（含）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被赡养人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——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父母（生父母、继父母、养父母），以及子女均已去世的祖父母、外祖父母。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2001" name="矩形 11"/>
          <p:cNvSpPr/>
          <p:nvPr/>
        </p:nvSpPr>
        <p:spPr>
          <a:xfrm>
            <a:off x="5808133" y="2631017"/>
            <a:ext cx="6256867" cy="33807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纳税人为独生子女：每月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2000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</a:t>
            </a:r>
            <a:endParaRPr lang="en-US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纳税人为非独生子女，可以兄弟姐妹分摊每月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2000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元的扣除额度，但每人分摊的额度不能超过每月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1000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元。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具体分摊的方式：均摊、约定、指定分摊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约定或指定分摊的，需签订书面分摊协议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具体分摊方式和额度确定后，一个纳税年度不变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904494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 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5.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赡养老人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3014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43015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3016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17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3018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43019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3020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3021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300567" y="933451"/>
            <a:ext cx="1454151" cy="12700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4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4" name="矩形 10"/>
          <p:cNvSpPr/>
          <p:nvPr/>
        </p:nvSpPr>
        <p:spPr>
          <a:xfrm>
            <a:off x="493184" y="3244851"/>
            <a:ext cx="5350933" cy="749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被赡养人年满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60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周岁的当月至赡养义务终止的年末。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3025" name="矩形 11"/>
          <p:cNvSpPr/>
          <p:nvPr/>
        </p:nvSpPr>
        <p:spPr>
          <a:xfrm>
            <a:off x="6144684" y="3245273"/>
            <a:ext cx="5376333" cy="4203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采取约定或指定分摊的，需留存分摊协议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3026" name="文本框 67"/>
          <p:cNvSpPr txBox="1"/>
          <p:nvPr/>
        </p:nvSpPr>
        <p:spPr>
          <a:xfrm>
            <a:off x="393700" y="1028700"/>
            <a:ext cx="1284817" cy="98742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赡养</a:t>
            </a:r>
            <a:endParaRPr lang="en-US" altLang="zh-CN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老人</a:t>
            </a:r>
            <a:endParaRPr lang="zh-CN" altLang="en-US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887730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6.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大病医疗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  <a:sym typeface="+mn-ea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4038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44039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4040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4041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享受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条件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4042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44043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4044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4045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标准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方式</a:t>
            </a:r>
            <a:endParaRPr lang="zh-CN" altLang="en-US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00243" y="932724"/>
            <a:ext cx="1453671" cy="1270963"/>
            <a:chOff x="6842760" y="4008870"/>
            <a:chExt cx="1203960" cy="1051560"/>
          </a:xfrm>
          <a:solidFill>
            <a:schemeClr val="accent2">
              <a:lumMod val="75000"/>
            </a:schemeClr>
          </a:solidFill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0" name="六边形 39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4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  <p:sp>
          <p:nvSpPr>
            <p:cNvPr id="41" name="文本框 67"/>
            <p:cNvSpPr txBox="1"/>
            <p:nvPr/>
          </p:nvSpPr>
          <p:spPr>
            <a:xfrm>
              <a:off x="6920012" y="4088306"/>
              <a:ext cx="1065085" cy="81696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大病</a:t>
              </a:r>
              <a:endParaRPr kumimoji="0" lang="en-US" altLang="zh-CN" sz="3735" b="1" i="0" u="none" strike="noStrike" kern="1200" cap="none" spc="0" normalizeH="0" baseline="-3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735" b="1" i="0" u="none" strike="noStrike" kern="1200" cap="none" spc="0" normalizeH="0" baseline="-300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微软雅黑" panose="020B0503020204020204" charset="-122"/>
                  <a:cs typeface="Arial" panose="020B0604020202020204" pitchFamily="34" charset="0"/>
                </a:rPr>
                <a:t>医疗</a:t>
              </a:r>
              <a:endParaRPr kumimoji="0" lang="zh-CN" altLang="en-US" sz="3735" b="1" i="0" u="none" strike="noStrike" kern="1200" cap="none" spc="0" normalizeH="0" baseline="-3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8" name="矩形 10"/>
          <p:cNvSpPr/>
          <p:nvPr/>
        </p:nvSpPr>
        <p:spPr>
          <a:xfrm>
            <a:off x="239184" y="2565400"/>
            <a:ext cx="5350933" cy="10782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医保目录范围内的医药费用支出，医保报销后的个人自付部分。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4049" name="矩形 11"/>
          <p:cNvSpPr/>
          <p:nvPr/>
        </p:nvSpPr>
        <p:spPr>
          <a:xfrm>
            <a:off x="5769611" y="2879091"/>
            <a:ext cx="6144683" cy="30518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每年</a:t>
            </a:r>
            <a:r>
              <a:rPr lang="en-US" altLang="zh-CN" sz="2135" dirty="0">
                <a:latin typeface="Calibri" panose="020F0502020204030204" charset="0"/>
                <a:sym typeface="+mn-ea"/>
              </a:rPr>
              <a:t>1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月</a:t>
            </a:r>
            <a:r>
              <a:rPr lang="en-US" altLang="zh-CN" sz="2135" dirty="0">
                <a:latin typeface="Calibri" panose="020F0502020204030204" charset="0"/>
                <a:sym typeface="+mn-ea"/>
              </a:rPr>
              <a:t>1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日至</a:t>
            </a:r>
            <a:r>
              <a:rPr lang="en-US" altLang="zh-CN" sz="2135" dirty="0">
                <a:latin typeface="Calibri" panose="020F0502020204030204" charset="0"/>
                <a:sym typeface="+mn-ea"/>
              </a:rPr>
              <a:t>12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月</a:t>
            </a:r>
            <a:r>
              <a:rPr lang="en-US" altLang="zh-CN" sz="2135" dirty="0">
                <a:latin typeface="Calibri" panose="020F0502020204030204" charset="0"/>
                <a:sym typeface="+mn-ea"/>
              </a:rPr>
              <a:t>31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日，与基本医保相关的医药费用，扣除医保报销后个人负担（是指医保目录范围内的自付部分）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累计超过</a:t>
            </a:r>
            <a:r>
              <a:rPr lang="en-US" altLang="zh-CN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15000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元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的部分，且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不超过</a:t>
            </a:r>
            <a:r>
              <a:rPr lang="en-US" altLang="zh-CN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80000</a:t>
            </a:r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元</a:t>
            </a:r>
            <a:r>
              <a:rPr lang="zh-CN" altLang="en-US" sz="2135" dirty="0">
                <a:latin typeface="Calibri" panose="020F0502020204030204" charset="0"/>
                <a:sym typeface="+mn-ea"/>
              </a:rPr>
              <a:t>的部分</a:t>
            </a:r>
            <a:endParaRPr lang="zh-CN" altLang="en-US" sz="2135" dirty="0">
              <a:latin typeface="Calibri" panose="020F0502020204030204" charset="0"/>
              <a:sym typeface="+mn-ea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135" b="1" dirty="0">
                <a:solidFill>
                  <a:schemeClr val="tx2"/>
                </a:solidFill>
                <a:latin typeface="Calibri" panose="020F0502020204030204" charset="0"/>
                <a:sym typeface="+mn-ea"/>
              </a:rPr>
              <a:t>新税法实施首年发生的大病医疗支出，要在2020</a:t>
            </a:r>
            <a:r>
              <a:rPr lang="zh-CN" altLang="zh-CN" sz="2135" b="1" dirty="0">
                <a:solidFill>
                  <a:schemeClr val="tx2"/>
                </a:solidFill>
                <a:latin typeface="Calibri" panose="020F0502020204030204" charset="0"/>
                <a:sym typeface="+mn-ea"/>
              </a:rPr>
              <a:t>年才能办理。（</a:t>
            </a:r>
            <a:r>
              <a:rPr lang="zh-CN" altLang="zh-CN" sz="2135" b="1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只能次年汇算清缴是扣除</a:t>
            </a:r>
            <a:r>
              <a:rPr lang="zh-CN" altLang="zh-CN" sz="2135" b="1" dirty="0">
                <a:solidFill>
                  <a:schemeClr val="tx2"/>
                </a:solidFill>
                <a:latin typeface="Calibri" panose="020F0502020204030204" charset="0"/>
                <a:sym typeface="+mn-ea"/>
              </a:rPr>
              <a:t>）</a:t>
            </a:r>
            <a:endParaRPr lang="zh-CN" altLang="zh-CN" sz="2135" b="1" dirty="0">
              <a:solidFill>
                <a:schemeClr val="tx2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endParaRPr lang="zh-CN" altLang="zh-CN" sz="2135" b="1" dirty="0">
              <a:solidFill>
                <a:schemeClr val="tx2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8786707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Open Sans Light" pitchFamily="34" charset="0"/>
              </a:rPr>
              <a:t>专项附加扣除政策的条件和标准</a:t>
            </a:r>
            <a:r>
              <a:rPr lang="en-US" altLang="zh-CN" sz="2400" b="1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r>
              <a:rPr lang="en-US" altLang="zh-CN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6.</a:t>
            </a:r>
            <a:r>
              <a:rPr lang="zh-CN" altLang="en-US" sz="24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大病医疗</a:t>
            </a:r>
            <a:endParaRPr kumimoji="0" lang="en-GB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Open Sans Light" pitchFamily="34" charset="0"/>
            </a:endParaRPr>
          </a:p>
        </p:txBody>
      </p:sp>
      <p:sp>
        <p:nvSpPr>
          <p:cNvPr id="4" name="L 形 3"/>
          <p:cNvSpPr/>
          <p:nvPr/>
        </p:nvSpPr>
        <p:spPr>
          <a:xfrm rot="13498344">
            <a:off x="533400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39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 形 4"/>
          <p:cNvSpPr/>
          <p:nvPr/>
        </p:nvSpPr>
        <p:spPr>
          <a:xfrm rot="13498344">
            <a:off x="713317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F7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 形 5"/>
          <p:cNvSpPr/>
          <p:nvPr/>
        </p:nvSpPr>
        <p:spPr>
          <a:xfrm rot="13498344">
            <a:off x="353484" y="423333"/>
            <a:ext cx="192617" cy="192617"/>
          </a:xfrm>
          <a:prstGeom prst="corner">
            <a:avLst>
              <a:gd name="adj1" fmla="val 28065"/>
              <a:gd name="adj2" fmla="val 28972"/>
            </a:avLst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5062" name="组合 13"/>
          <p:cNvGrpSpPr/>
          <p:nvPr/>
        </p:nvGrpSpPr>
        <p:grpSpPr>
          <a:xfrm>
            <a:off x="4078813" y="933447"/>
            <a:ext cx="1515533" cy="1515533"/>
            <a:chOff x="4535484" y="2578096"/>
            <a:chExt cx="1514475" cy="1516063"/>
          </a:xfrm>
        </p:grpSpPr>
        <p:sp>
          <p:nvSpPr>
            <p:cNvPr id="45063" name="任意多边形 15"/>
            <p:cNvSpPr/>
            <p:nvPr/>
          </p:nvSpPr>
          <p:spPr>
            <a:xfrm rot="-5400000" flipH="1">
              <a:off x="4534690" y="2578890"/>
              <a:ext cx="1514475" cy="15128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7"/>
                </a:cxn>
                <a:cxn ang="0">
                  <a:pos x="359204" y="1512887"/>
                </a:cxn>
                <a:cxn ang="0">
                  <a:pos x="0" y="1154059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5064" name="矩形 16"/>
            <p:cNvSpPr/>
            <p:nvPr/>
          </p:nvSpPr>
          <p:spPr>
            <a:xfrm rot="-5400000" flipH="1">
              <a:off x="4895846" y="2940046"/>
              <a:ext cx="1154113" cy="1154113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5065" name="文本框 13"/>
            <p:cNvSpPr txBox="1"/>
            <p:nvPr/>
          </p:nvSpPr>
          <p:spPr>
            <a:xfrm>
              <a:off x="5025552" y="3057797"/>
              <a:ext cx="860459" cy="91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起止</a:t>
              </a:r>
              <a:endParaRPr lang="en-US" altLang="zh-CN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665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</a:rPr>
                <a:t>时间</a:t>
              </a:r>
              <a:endPara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45066" name="组合 19"/>
          <p:cNvGrpSpPr/>
          <p:nvPr/>
        </p:nvGrpSpPr>
        <p:grpSpPr>
          <a:xfrm>
            <a:off x="5683251" y="954617"/>
            <a:ext cx="1526116" cy="1513416"/>
            <a:chOff x="6138251" y="2599440"/>
            <a:chExt cx="1527787" cy="1514475"/>
          </a:xfrm>
        </p:grpSpPr>
        <p:sp>
          <p:nvSpPr>
            <p:cNvPr id="45067" name="任意多边形 7"/>
            <p:cNvSpPr/>
            <p:nvPr/>
          </p:nvSpPr>
          <p:spPr>
            <a:xfrm rot="5400000">
              <a:off x="6152352" y="2600229"/>
              <a:ext cx="1514475" cy="151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5271" y="0"/>
                </a:cxn>
                <a:cxn ang="0">
                  <a:pos x="1514475" y="358828"/>
                </a:cxn>
                <a:cxn ang="0">
                  <a:pos x="1514475" y="360699"/>
                </a:cxn>
                <a:cxn ang="0">
                  <a:pos x="361076" y="360699"/>
                </a:cxn>
                <a:cxn ang="0">
                  <a:pos x="361076" y="1512888"/>
                </a:cxn>
                <a:cxn ang="0">
                  <a:pos x="359204" y="1512888"/>
                </a:cxn>
                <a:cxn ang="0">
                  <a:pos x="0" y="1154060"/>
                </a:cxn>
              </a:cxnLst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2400"/>
            </a:p>
          </p:txBody>
        </p:sp>
        <p:sp>
          <p:nvSpPr>
            <p:cNvPr id="45068" name="矩形 8"/>
            <p:cNvSpPr/>
            <p:nvPr/>
          </p:nvSpPr>
          <p:spPr>
            <a:xfrm rot="5400000">
              <a:off x="6139040" y="2947048"/>
              <a:ext cx="1154114" cy="1155701"/>
            </a:xfrm>
            <a:prstGeom prst="rect">
              <a:avLst/>
            </a:prstGeom>
            <a:solidFill>
              <a:srgbClr val="FFFFFF"/>
            </a:solidFill>
            <a:ln w="12700" cap="flat" cmpd="sng">
              <a:solidFill>
                <a:schemeClr val="tx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algn="ctr"/>
              <a:endParaRPr lang="zh-CN" altLang="zh-CN" sz="24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5069" name="文本框 13"/>
          <p:cNvSpPr txBox="1"/>
          <p:nvPr/>
        </p:nvSpPr>
        <p:spPr>
          <a:xfrm>
            <a:off x="5770033" y="1411817"/>
            <a:ext cx="861060" cy="9118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备查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665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资料</a:t>
            </a:r>
            <a:endParaRPr lang="en-US" altLang="zh-CN" sz="2665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六边形 39"/>
          <p:cNvSpPr/>
          <p:nvPr/>
        </p:nvSpPr>
        <p:spPr>
          <a:xfrm>
            <a:off x="300567" y="933451"/>
            <a:ext cx="1454151" cy="1270000"/>
          </a:xfrm>
          <a:prstGeom prst="hexagon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4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615517" y="2565400"/>
            <a:ext cx="0" cy="403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矩形 10"/>
          <p:cNvSpPr/>
          <p:nvPr/>
        </p:nvSpPr>
        <p:spPr>
          <a:xfrm>
            <a:off x="241300" y="2891367"/>
            <a:ext cx="5350933" cy="4203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135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每年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日至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12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月</a:t>
            </a:r>
            <a:r>
              <a:rPr lang="en-US" altLang="zh-CN" sz="2135" dirty="0">
                <a:latin typeface="Calibri" panose="020F0502020204030204" charset="0"/>
                <a:ea typeface="宋体" panose="02010600030101010101" pitchFamily="2" charset="-122"/>
              </a:rPr>
              <a:t>31</a:t>
            </a:r>
            <a:r>
              <a:rPr lang="zh-CN" altLang="en-US" sz="2135" dirty="0">
                <a:latin typeface="Calibri" panose="020F0502020204030204" charset="0"/>
                <a:ea typeface="宋体" panose="02010600030101010101" pitchFamily="2" charset="-122"/>
              </a:rPr>
              <a:t>日</a:t>
            </a:r>
            <a:endParaRPr lang="zh-CN" altLang="en-US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5073" name="矩形 11"/>
          <p:cNvSpPr/>
          <p:nvPr/>
        </p:nvSpPr>
        <p:spPr>
          <a:xfrm>
            <a:off x="6093884" y="2876127"/>
            <a:ext cx="5376333" cy="10782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患者医药服务收费及医保报销相关票据原件或复印件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  <a:p>
            <a:r>
              <a:rPr lang="zh-CN" altLang="zh-CN" sz="2135" dirty="0">
                <a:latin typeface="Calibri" panose="020F0502020204030204" charset="0"/>
                <a:ea typeface="宋体" panose="02010600030101010101" pitchFamily="2" charset="-122"/>
              </a:rPr>
              <a:t>或者医疗保障部门出具的医药费用清单等</a:t>
            </a:r>
            <a:endParaRPr lang="zh-CN" altLang="zh-CN" sz="2135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5074" name="文本框 67"/>
          <p:cNvSpPr txBox="1"/>
          <p:nvPr/>
        </p:nvSpPr>
        <p:spPr>
          <a:xfrm>
            <a:off x="393700" y="1028700"/>
            <a:ext cx="1284817" cy="98742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大病</a:t>
            </a:r>
            <a:endParaRPr lang="en-US" altLang="zh-CN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  <a:p>
            <a:pPr algn="ctr" eaLnBrk="0" hangingPunct="0">
              <a:lnSpc>
                <a:spcPct val="120000"/>
              </a:lnSpc>
            </a:pPr>
            <a:r>
              <a:rPr lang="zh-CN" altLang="en-US" sz="3735" b="1" baseline="-3000" dirty="0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</a:rPr>
              <a:t>医疗</a:t>
            </a:r>
            <a:endParaRPr lang="zh-CN" altLang="en-US" sz="3735" b="1" baseline="-3000" dirty="0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005" y="-27384"/>
            <a:ext cx="4994667" cy="5303531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87361" y="2114609"/>
            <a:ext cx="5835015" cy="1474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121916" tIns="60957" rIns="121916" bIns="60957">
            <a:spAutoFit/>
          </a:bodyPr>
          <a:p>
            <a:r>
              <a:rPr lang="zh-CN" altLang="en-US" sz="8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Kozuka Mincho Pr6N H" panose="02020900000000000000" charset="-128"/>
              </a:rPr>
              <a:t>感谢聆听</a:t>
            </a:r>
            <a:r>
              <a:rPr lang="zh-CN" altLang="en-US" sz="8800" b="1" dirty="0" smtClean="0">
                <a:solidFill>
                  <a:schemeClr val="tx1"/>
                </a:solidFill>
                <a:latin typeface="Kozuka Mincho Pr6N H" panose="02020900000000000000" charset="-128"/>
                <a:ea typeface="Kozuka Mincho Pr6N H" panose="02020900000000000000" charset="-128"/>
                <a:cs typeface="Kozuka Mincho Pr6N H" panose="02020900000000000000" charset="-128"/>
              </a:rPr>
              <a:t>！</a:t>
            </a:r>
            <a:endParaRPr lang="zh-CN" altLang="en-US" sz="8800" b="1" dirty="0" smtClean="0">
              <a:solidFill>
                <a:schemeClr val="tx1"/>
              </a:solidFill>
              <a:latin typeface="Kozuka Mincho Pr6N H" panose="02020900000000000000" charset="-128"/>
              <a:ea typeface="Kozuka Mincho Pr6N H" panose="02020900000000000000" charset="-128"/>
              <a:cs typeface="Kozuka Mincho Pr6N H" panose="02020900000000000000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143000" y="266700"/>
            <a:ext cx="838200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735" dirty="0">
                <a:solidFill>
                  <a:schemeClr val="tx1"/>
                </a:solidFill>
                <a:latin typeface="方正毡笔黑简体" panose="03000509000000000000" pitchFamily="65" charset="-122"/>
                <a:ea typeface="方正毡笔黑简体" panose="03000509000000000000" pitchFamily="65" charset="-122"/>
                <a:cs typeface="+mn-cs"/>
                <a:sym typeface="+mn-ea"/>
              </a:rPr>
              <a:t>开启实施综合与分类相结合的税制模式</a:t>
            </a:r>
            <a:endParaRPr kumimoji="0" lang="zh-CN" altLang="en-US" sz="3735" i="0" u="none" strike="noStrike" kern="1200" cap="none" spc="0" normalizeH="0" baseline="0" dirty="0">
              <a:solidFill>
                <a:schemeClr val="tx1"/>
              </a:solidFill>
              <a:latin typeface="方正毡笔黑简体" panose="03000509000000000000" pitchFamily="65" charset="-122"/>
              <a:ea typeface="方正毡笔黑简体" panose="03000509000000000000" pitchFamily="65" charset="-122"/>
              <a:cs typeface="+mn-cs"/>
              <a:sym typeface="+mn-ea"/>
            </a:endParaRPr>
          </a:p>
        </p:txBody>
      </p:sp>
      <p:sp>
        <p:nvSpPr>
          <p:cNvPr id="24583" name="TextBox 54"/>
          <p:cNvSpPr txBox="1"/>
          <p:nvPr/>
        </p:nvSpPr>
        <p:spPr>
          <a:xfrm>
            <a:off x="945727" y="919480"/>
            <a:ext cx="4220633" cy="52387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旧</a:t>
            </a:r>
            <a:r>
              <a:rPr lang="zh-CN" altLang="en-US" sz="2665" b="1" dirty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个税征收项目</a:t>
            </a: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（</a:t>
            </a:r>
            <a:r>
              <a:rPr lang="en-US" altLang="zh-CN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11</a:t>
            </a: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  <a:endParaRPr lang="zh-CN" altLang="en-US" sz="266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1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、工资、薪金所得；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2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、劳务报酬所得；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3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、稿酬所得；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4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、特许权使用费所得；</a:t>
            </a:r>
            <a:endParaRPr lang="zh-CN" altLang="en-US" sz="2135" u="sng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Arial" panose="020B0604020202020204" pitchFamily="34" charset="0"/>
              </a:rPr>
              <a:t>5</a:t>
            </a:r>
            <a:r>
              <a:rPr lang="zh-CN" altLang="en-US" sz="2135" dirty="0">
                <a:latin typeface="+mj-ea"/>
                <a:ea typeface="+mj-ea"/>
                <a:cs typeface="+mj-ea"/>
                <a:sym typeface="Arial" panose="020B0604020202020204" pitchFamily="34" charset="0"/>
              </a:rPr>
              <a:t>、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个体工商户经营所得；</a:t>
            </a:r>
            <a:endParaRPr lang="zh-CN" altLang="en-US" sz="2135" dirty="0">
              <a:solidFill>
                <a:srgbClr val="FF0000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6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、对企事业单位承包承租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经营所得</a:t>
            </a:r>
            <a:r>
              <a:rPr lang="zh-CN" altLang="en-US" sz="2135" dirty="0">
                <a:latin typeface="+mj-ea"/>
                <a:ea typeface="+mj-ea"/>
                <a:cs typeface="+mj-ea"/>
                <a:sym typeface="Arial" panose="020B0604020202020204" pitchFamily="34" charset="0"/>
              </a:rPr>
              <a:t>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7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、利息、股息、红利所得；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8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、财产租赁所得；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9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、财产转让所得；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10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、偶然所得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11、其他所得</a:t>
            </a:r>
            <a:endParaRPr lang="zh-CN" altLang="en-US" sz="2135" dirty="0">
              <a:latin typeface="+mj-ea"/>
              <a:ea typeface="+mj-ea"/>
              <a:cs typeface="+mj-ea"/>
            </a:endParaRPr>
          </a:p>
        </p:txBody>
      </p:sp>
      <p:sp>
        <p:nvSpPr>
          <p:cNvPr id="64" name="矩形 93"/>
          <p:cNvSpPr/>
          <p:nvPr/>
        </p:nvSpPr>
        <p:spPr>
          <a:xfrm rot="10800000">
            <a:off x="11229764" y="5638377"/>
            <a:ext cx="385233" cy="383117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54"/>
          <p:cNvSpPr txBox="1"/>
          <p:nvPr/>
        </p:nvSpPr>
        <p:spPr>
          <a:xfrm>
            <a:off x="5569373" y="919480"/>
            <a:ext cx="5845387" cy="43827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新</a:t>
            </a:r>
            <a:r>
              <a:rPr lang="zh-CN" altLang="en-US" sz="2665" b="1" dirty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个税征收项目</a:t>
            </a: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（</a:t>
            </a:r>
            <a:r>
              <a:rPr lang="en-US" altLang="zh-CN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9</a:t>
            </a:r>
            <a:r>
              <a:rPr lang="zh-CN" altLang="en-US" sz="2665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  <a:endParaRPr lang="zh-CN" altLang="en-US" sz="266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1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、工资、薪金所得；</a:t>
            </a:r>
            <a:endParaRPr lang="zh-CN" altLang="en-US" sz="2135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2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、劳务报酬所得；</a:t>
            </a:r>
            <a:endParaRPr lang="zh-CN" altLang="en-US" sz="2135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3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、稿酬所得；</a:t>
            </a:r>
            <a:endParaRPr lang="zh-CN" altLang="en-US" sz="2135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4</a:t>
            </a:r>
            <a:r>
              <a:rPr lang="zh-CN" altLang="en-US" sz="2135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、特许权使用费所得；</a:t>
            </a:r>
            <a:endParaRPr lang="zh-CN" altLang="en-US" sz="2135" u="sng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Arial" panose="020B0604020202020204" pitchFamily="34" charset="0"/>
              </a:rPr>
              <a:t>5</a:t>
            </a:r>
            <a:r>
              <a:rPr lang="zh-CN" altLang="en-US" sz="2135" dirty="0">
                <a:latin typeface="+mj-ea"/>
                <a:ea typeface="+mj-ea"/>
                <a:cs typeface="+mj-ea"/>
                <a:sym typeface="Arial" panose="020B0604020202020204" pitchFamily="34" charset="0"/>
              </a:rPr>
              <a:t>、经营所得；</a:t>
            </a:r>
            <a:endParaRPr lang="en-US" altLang="zh-CN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6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、利息、股息、红利所得；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7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、财产租赁所得；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8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、财产转让所得；</a:t>
            </a:r>
            <a:endParaRPr lang="zh-CN" altLang="en-US" sz="2135" dirty="0">
              <a:latin typeface="+mj-ea"/>
              <a:ea typeface="+mj-ea"/>
              <a:cs typeface="+mj-ea"/>
              <a:sym typeface="+mn-ea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135" dirty="0">
                <a:latin typeface="+mj-ea"/>
                <a:ea typeface="+mj-ea"/>
                <a:cs typeface="+mj-ea"/>
                <a:sym typeface="+mn-ea"/>
              </a:rPr>
              <a:t>9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、偶然所得。</a:t>
            </a:r>
            <a:endParaRPr lang="en-US" altLang="zh-CN" sz="2135" dirty="0">
              <a:solidFill>
                <a:srgbClr val="404040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69" name="PA_文本框 77"/>
          <p:cNvSpPr txBox="1"/>
          <p:nvPr>
            <p:custDataLst>
              <p:tags r:id="rId1"/>
            </p:custDataLst>
          </p:nvPr>
        </p:nvSpPr>
        <p:spPr>
          <a:xfrm>
            <a:off x="8721513" y="1827953"/>
            <a:ext cx="1285240" cy="665480"/>
          </a:xfrm>
          <a:prstGeom prst="rect">
            <a:avLst/>
          </a:prstGeom>
          <a:noFill/>
          <a:ln>
            <a:solidFill>
              <a:srgbClr val="01ACB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1865" strike="noStrike" noProof="1" dirty="0">
                <a:latin typeface="+mn-ea"/>
                <a:ea typeface="+mn-ea"/>
                <a:cs typeface="+mn-cs"/>
              </a:rPr>
              <a:t>居民个人</a:t>
            </a:r>
            <a:r>
              <a:rPr lang="zh-CN" altLang="en-US" sz="1865" strike="noStrike" noProof="1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综合所得</a:t>
            </a:r>
            <a:endParaRPr lang="zh-CN" altLang="en-US" sz="1865" strike="noStrike" noProof="1" dirty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9" name="右大括号 8"/>
          <p:cNvSpPr/>
          <p:nvPr/>
        </p:nvSpPr>
        <p:spPr>
          <a:xfrm>
            <a:off x="8348133" y="1594273"/>
            <a:ext cx="287867" cy="13445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0" name="右大括号 9"/>
          <p:cNvSpPr/>
          <p:nvPr/>
        </p:nvSpPr>
        <p:spPr>
          <a:xfrm>
            <a:off x="5238327" y="3218180"/>
            <a:ext cx="191347" cy="5757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11" name="PA_文本框 77"/>
          <p:cNvSpPr txBox="1"/>
          <p:nvPr>
            <p:custDataLst>
              <p:tags r:id="rId2"/>
            </p:custDataLst>
          </p:nvPr>
        </p:nvSpPr>
        <p:spPr>
          <a:xfrm>
            <a:off x="10222653" y="1827953"/>
            <a:ext cx="853440" cy="665480"/>
          </a:xfrm>
          <a:prstGeom prst="rect">
            <a:avLst/>
          </a:prstGeom>
          <a:noFill/>
          <a:ln>
            <a:solidFill>
              <a:srgbClr val="01ACB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algn="dist" fontAlgn="base"/>
            <a:r>
              <a:rPr lang="zh-CN" altLang="en-US" sz="1865" strike="noStrike" noProof="1" dirty="0">
                <a:solidFill>
                  <a:srgbClr val="FF0000"/>
                </a:solidFill>
                <a:latin typeface="+mj-ea"/>
                <a:ea typeface="+mj-ea"/>
                <a:cs typeface="+mn-cs"/>
              </a:rPr>
              <a:t>按年计征</a:t>
            </a:r>
            <a:endParaRPr lang="zh-CN" altLang="en-US" sz="1865" strike="noStrike" noProof="1" dirty="0">
              <a:solidFill>
                <a:srgbClr val="FF0000"/>
              </a:solidFill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矩形 14"/>
          <p:cNvSpPr/>
          <p:nvPr/>
        </p:nvSpPr>
        <p:spPr>
          <a:xfrm>
            <a:off x="5837767" y="1123951"/>
            <a:ext cx="2173817" cy="412751"/>
          </a:xfrm>
          <a:prstGeom prst="rect">
            <a:avLst/>
          </a:prstGeom>
          <a:solidFill>
            <a:srgbClr val="FFB850"/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8678" name="文本框 8"/>
          <p:cNvSpPr txBox="1"/>
          <p:nvPr/>
        </p:nvSpPr>
        <p:spPr>
          <a:xfrm>
            <a:off x="2117513" y="129540"/>
            <a:ext cx="2283884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dirty="0">
                <a:solidFill>
                  <a:schemeClr val="bg1"/>
                </a:solidFill>
                <a:latin typeface="+mn-ea"/>
                <a:ea typeface="+mn-ea"/>
              </a:rPr>
              <a:t>综合所得</a:t>
            </a:r>
            <a:endParaRPr lang="zh-CN" altLang="en-US" sz="36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72957" y="1153584"/>
            <a:ext cx="7719483" cy="5084233"/>
            <a:chOff x="362554" y="962164"/>
            <a:chExt cx="7718495" cy="5083953"/>
          </a:xfrm>
        </p:grpSpPr>
        <p:cxnSp>
          <p:nvCxnSpPr>
            <p:cNvPr id="136" name="直接连接符 135"/>
            <p:cNvCxnSpPr/>
            <p:nvPr/>
          </p:nvCxnSpPr>
          <p:spPr>
            <a:xfrm flipV="1">
              <a:off x="1665577" y="3436737"/>
              <a:ext cx="532344" cy="1949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2197921" y="2674701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/>
            <p:nvPr/>
          </p:nvCxnSpPr>
          <p:spPr>
            <a:xfrm>
              <a:off x="2197921" y="2663862"/>
              <a:ext cx="0" cy="3382255"/>
            </a:xfrm>
            <a:prstGeom prst="straightConnector1">
              <a:avLst/>
            </a:prstGeom>
            <a:ln w="28575">
              <a:solidFill>
                <a:srgbClr val="663A77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2197921" y="4189249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2197921" y="4986745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197921" y="5768987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左中括号 166"/>
            <p:cNvSpPr/>
            <p:nvPr/>
          </p:nvSpPr>
          <p:spPr>
            <a:xfrm>
              <a:off x="5183157" y="1363682"/>
              <a:ext cx="563952" cy="2600360"/>
            </a:xfrm>
            <a:prstGeom prst="leftBracket">
              <a:avLst>
                <a:gd name="adj" fmla="val 197429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8" name="左中括号 167"/>
            <p:cNvSpPr/>
            <p:nvPr/>
          </p:nvSpPr>
          <p:spPr>
            <a:xfrm>
              <a:off x="5183156" y="2201548"/>
              <a:ext cx="563952" cy="924629"/>
            </a:xfrm>
            <a:prstGeom prst="leftBracket">
              <a:avLst>
                <a:gd name="adj" fmla="val 121594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9" name="PA_文本框 77"/>
            <p:cNvSpPr txBox="1"/>
            <p:nvPr>
              <p:custDataLst>
                <p:tags r:id="rId1"/>
              </p:custDataLst>
            </p:nvPr>
          </p:nvSpPr>
          <p:spPr>
            <a:xfrm>
              <a:off x="362554" y="3228945"/>
              <a:ext cx="1303021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综合所得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0" name="PA_文本框 77"/>
            <p:cNvSpPr txBox="1"/>
            <p:nvPr>
              <p:custDataLst>
                <p:tags r:id="rId2"/>
              </p:custDataLst>
            </p:nvPr>
          </p:nvSpPr>
          <p:spPr>
            <a:xfrm>
              <a:off x="2828180" y="2488492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计征范围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1" name="PA_文本框 77"/>
            <p:cNvSpPr txBox="1"/>
            <p:nvPr>
              <p:custDataLst>
                <p:tags r:id="rId3"/>
              </p:custDataLst>
            </p:nvPr>
          </p:nvSpPr>
          <p:spPr>
            <a:xfrm>
              <a:off x="2813757" y="3992681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应纳税所得额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2" name="PA_文本框 77"/>
            <p:cNvSpPr txBox="1"/>
            <p:nvPr>
              <p:custDataLst>
                <p:tags r:id="rId4"/>
              </p:custDataLst>
            </p:nvPr>
          </p:nvSpPr>
          <p:spPr>
            <a:xfrm>
              <a:off x="2813757" y="4780615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fontAlgn="base"/>
              <a:r>
                <a:rPr lang="zh-CN" altLang="en-US" sz="2000" strike="noStrike" noProof="1" dirty="0">
                  <a:latin typeface="+mn-ea"/>
                  <a:ea typeface="+mn-ea"/>
                  <a:cs typeface="+mn-ea"/>
                </a:rPr>
                <a:t>税            率    </a:t>
              </a:r>
              <a:endParaRPr lang="zh-CN" altLang="en-US" sz="2000" strike="noStrike" noProof="1" dirty="0">
                <a:latin typeface="+mn-ea"/>
                <a:ea typeface="+mn-ea"/>
                <a:cs typeface="+mn-ea"/>
              </a:endParaRPr>
            </a:p>
          </p:txBody>
        </p:sp>
        <p:sp>
          <p:nvSpPr>
            <p:cNvPr id="173" name="PA_文本框 77"/>
            <p:cNvSpPr txBox="1"/>
            <p:nvPr>
              <p:custDataLst>
                <p:tags r:id="rId5"/>
              </p:custDataLst>
            </p:nvPr>
          </p:nvSpPr>
          <p:spPr>
            <a:xfrm>
              <a:off x="2828181" y="5568549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4" name="PA_文本框 77"/>
            <p:cNvSpPr txBox="1"/>
            <p:nvPr>
              <p:custDataLst>
                <p:tags r:id="rId6"/>
              </p:custDataLst>
            </p:nvPr>
          </p:nvSpPr>
          <p:spPr>
            <a:xfrm>
              <a:off x="5797099" y="962164"/>
              <a:ext cx="2257079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工资薪金所得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5" name="PA_文本框 77"/>
            <p:cNvSpPr txBox="1"/>
            <p:nvPr>
              <p:custDataLst>
                <p:tags r:id="rId7"/>
              </p:custDataLst>
            </p:nvPr>
          </p:nvSpPr>
          <p:spPr>
            <a:xfrm>
              <a:off x="5797099" y="1765486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劳务报酬所得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6" name="PA_文本框 77"/>
            <p:cNvSpPr txBox="1"/>
            <p:nvPr>
              <p:custDataLst>
                <p:tags r:id="rId8"/>
              </p:custDataLst>
            </p:nvPr>
          </p:nvSpPr>
          <p:spPr>
            <a:xfrm>
              <a:off x="5797099" y="2665059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稿酬所得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7" name="PA_文本框 77"/>
            <p:cNvSpPr txBox="1"/>
            <p:nvPr>
              <p:custDataLst>
                <p:tags r:id="rId9"/>
              </p:custDataLst>
            </p:nvPr>
          </p:nvSpPr>
          <p:spPr>
            <a:xfrm>
              <a:off x="5797099" y="3476595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特许权使用费所得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cxnSp>
          <p:nvCxnSpPr>
            <p:cNvPr id="186" name="直接连接符 185"/>
            <p:cNvCxnSpPr/>
            <p:nvPr/>
          </p:nvCxnSpPr>
          <p:spPr>
            <a:xfrm>
              <a:off x="5747109" y="1362274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>
              <a:off x="5696197" y="2200720"/>
              <a:ext cx="231570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>
              <a:off x="5716517" y="3126177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5716517" y="3964042"/>
              <a:ext cx="229538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/>
          <p:cNvSpPr/>
          <p:nvPr/>
        </p:nvSpPr>
        <p:spPr>
          <a:xfrm>
            <a:off x="8837084" y="1763184"/>
            <a:ext cx="3096684" cy="4150784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37084" y="1221317"/>
            <a:ext cx="3096684" cy="54186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" name="工资薪金所得"/>
          <p:cNvSpPr txBox="1"/>
          <p:nvPr/>
        </p:nvSpPr>
        <p:spPr>
          <a:xfrm>
            <a:off x="9395884" y="1276351"/>
            <a:ext cx="209338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dirty="0">
                <a:solidFill>
                  <a:schemeClr val="bg1"/>
                </a:solidFill>
                <a:latin typeface="+mn-ea"/>
                <a:ea typeface="+mn-ea"/>
              </a:rPr>
              <a:t>工资薪金所得</a:t>
            </a: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4" name="工资薪金所得内容"/>
          <p:cNvSpPr txBox="1"/>
          <p:nvPr/>
        </p:nvSpPr>
        <p:spPr>
          <a:xfrm>
            <a:off x="8822267" y="1849967"/>
            <a:ext cx="3111500" cy="34150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457200" algn="just">
              <a:lnSpc>
                <a:spcPct val="150000"/>
              </a:lnSpc>
            </a:pPr>
            <a:r>
              <a:rPr lang="zh-CN" altLang="en-US" sz="2400" dirty="0">
                <a:latin typeface="+mn-ea"/>
                <a:ea typeface="+mn-ea"/>
              </a:rPr>
              <a:t>个人因任职或者受雇取得的工资、薪金、奖金、年终加薪、劳动分红、津贴、补贴以及与任职或者受雇有关的其他所得。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1270456" y="186015"/>
            <a:ext cx="498818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1892" tIns="60945" rIns="121892" bIns="60945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735" b="0" i="0" dirty="0">
                <a:latin typeface="+mn-ea"/>
                <a:ea typeface="+mn-ea"/>
              </a:rPr>
              <a:t>综合所得概念解释</a:t>
            </a:r>
            <a:endParaRPr lang="zh-CN" altLang="en-US" sz="3735" b="0" i="0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6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0209 L 1.25E-6 0.12269 " pathEditMode="relative" rAng="0" ptsTypes="AA">
                                      <p:cBhvr>
                                        <p:cTn id="3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6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.12268 L 1.25E-6 0.2525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6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25255 L 1.25E-6 0.36875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xit" presetSubtype="54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33503 3.7037E-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5" grpId="1" bldLvl="0" animBg="1"/>
      <p:bldP spid="15" grpId="2" bldLvl="0" animBg="1"/>
      <p:bldP spid="15" grpId="3" bldLvl="0" animBg="1"/>
      <p:bldP spid="15" grpId="4" bldLvl="0" animBg="1"/>
      <p:bldP spid="14" grpId="0" bldLvl="0" animBg="1"/>
      <p:bldP spid="14" grpId="1" bldLvl="0" animBg="1"/>
      <p:bldP spid="3" grpId="0" bldLvl="0" animBg="1"/>
      <p:bldP spid="3" grpId="1" bldLvl="0" animBg="1"/>
      <p:bldP spid="2" grpId="0"/>
      <p:bldP spid="2" grpId="1"/>
      <p:bldP spid="34" grpId="0"/>
      <p:bldP spid="34" grpId="1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矩形 13"/>
          <p:cNvSpPr/>
          <p:nvPr/>
        </p:nvSpPr>
        <p:spPr>
          <a:xfrm>
            <a:off x="8473864" y="1809539"/>
            <a:ext cx="3096684" cy="4150784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72957" y="1153584"/>
            <a:ext cx="7719483" cy="5084233"/>
            <a:chOff x="362554" y="962164"/>
            <a:chExt cx="7718495" cy="5083953"/>
          </a:xfrm>
        </p:grpSpPr>
        <p:cxnSp>
          <p:nvCxnSpPr>
            <p:cNvPr id="136" name="直接连接符 135"/>
            <p:cNvCxnSpPr/>
            <p:nvPr/>
          </p:nvCxnSpPr>
          <p:spPr>
            <a:xfrm flipV="1">
              <a:off x="1665577" y="3436737"/>
              <a:ext cx="532344" cy="1949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2197921" y="2674701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/>
            <p:nvPr/>
          </p:nvCxnSpPr>
          <p:spPr>
            <a:xfrm>
              <a:off x="2197921" y="2663862"/>
              <a:ext cx="0" cy="3382255"/>
            </a:xfrm>
            <a:prstGeom prst="straightConnector1">
              <a:avLst/>
            </a:prstGeom>
            <a:ln w="28575">
              <a:solidFill>
                <a:srgbClr val="663A77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2197921" y="4189249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2197921" y="4986745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197921" y="5768987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左中括号 166"/>
            <p:cNvSpPr/>
            <p:nvPr/>
          </p:nvSpPr>
          <p:spPr>
            <a:xfrm>
              <a:off x="5183157" y="1363682"/>
              <a:ext cx="563952" cy="2600360"/>
            </a:xfrm>
            <a:prstGeom prst="leftBracket">
              <a:avLst>
                <a:gd name="adj" fmla="val 197429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8" name="左中括号 167"/>
            <p:cNvSpPr/>
            <p:nvPr/>
          </p:nvSpPr>
          <p:spPr>
            <a:xfrm>
              <a:off x="5183156" y="2201548"/>
              <a:ext cx="563952" cy="924629"/>
            </a:xfrm>
            <a:prstGeom prst="leftBracket">
              <a:avLst>
                <a:gd name="adj" fmla="val 121594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9" name="PA_文本框 77"/>
            <p:cNvSpPr txBox="1"/>
            <p:nvPr>
              <p:custDataLst>
                <p:tags r:id="rId1"/>
              </p:custDataLst>
            </p:nvPr>
          </p:nvSpPr>
          <p:spPr>
            <a:xfrm>
              <a:off x="362554" y="3228945"/>
              <a:ext cx="1303021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综合所得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0" name="PA_文本框 77"/>
            <p:cNvSpPr txBox="1"/>
            <p:nvPr>
              <p:custDataLst>
                <p:tags r:id="rId2"/>
              </p:custDataLst>
            </p:nvPr>
          </p:nvSpPr>
          <p:spPr>
            <a:xfrm>
              <a:off x="2828180" y="2488492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计征范围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1" name="PA_文本框 77"/>
            <p:cNvSpPr txBox="1"/>
            <p:nvPr>
              <p:custDataLst>
                <p:tags r:id="rId3"/>
              </p:custDataLst>
            </p:nvPr>
          </p:nvSpPr>
          <p:spPr>
            <a:xfrm>
              <a:off x="2813757" y="3992681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应纳税所得额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2" name="PA_文本框 77"/>
            <p:cNvSpPr txBox="1"/>
            <p:nvPr>
              <p:custDataLst>
                <p:tags r:id="rId4"/>
              </p:custDataLst>
            </p:nvPr>
          </p:nvSpPr>
          <p:spPr>
            <a:xfrm>
              <a:off x="2813757" y="4780615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fontAlgn="base"/>
              <a:r>
                <a:rPr lang="zh-CN" altLang="en-US" sz="2000" strike="noStrike" noProof="1" dirty="0">
                  <a:latin typeface="+mn-ea"/>
                  <a:ea typeface="+mn-ea"/>
                  <a:cs typeface="+mn-ea"/>
                </a:rPr>
                <a:t>税            率    </a:t>
              </a:r>
              <a:endParaRPr lang="zh-CN" altLang="en-US" sz="2000" strike="noStrike" noProof="1" dirty="0">
                <a:latin typeface="+mn-ea"/>
                <a:ea typeface="+mn-ea"/>
                <a:cs typeface="+mn-ea"/>
              </a:endParaRPr>
            </a:p>
          </p:txBody>
        </p:sp>
        <p:sp>
          <p:nvSpPr>
            <p:cNvPr id="173" name="PA_文本框 77"/>
            <p:cNvSpPr txBox="1"/>
            <p:nvPr>
              <p:custDataLst>
                <p:tags r:id="rId5"/>
              </p:custDataLst>
            </p:nvPr>
          </p:nvSpPr>
          <p:spPr>
            <a:xfrm>
              <a:off x="2828181" y="5568549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4" name="PA_文本框 77"/>
            <p:cNvSpPr txBox="1"/>
            <p:nvPr>
              <p:custDataLst>
                <p:tags r:id="rId6"/>
              </p:custDataLst>
            </p:nvPr>
          </p:nvSpPr>
          <p:spPr>
            <a:xfrm>
              <a:off x="5797099" y="962164"/>
              <a:ext cx="2257079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工资薪金所得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5" name="PA_文本框 77"/>
            <p:cNvSpPr txBox="1"/>
            <p:nvPr>
              <p:custDataLst>
                <p:tags r:id="rId7"/>
              </p:custDataLst>
            </p:nvPr>
          </p:nvSpPr>
          <p:spPr>
            <a:xfrm>
              <a:off x="5797099" y="1765486"/>
              <a:ext cx="2283950" cy="3987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劳务报酬所得</a:t>
              </a:r>
              <a:endParaRPr lang="zh-CN" altLang="en-US" sz="2000" strike="noStrike" noProof="1" dirty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6" name="PA_文本框 77"/>
            <p:cNvSpPr txBox="1"/>
            <p:nvPr>
              <p:custDataLst>
                <p:tags r:id="rId8"/>
              </p:custDataLst>
            </p:nvPr>
          </p:nvSpPr>
          <p:spPr>
            <a:xfrm>
              <a:off x="5797099" y="2665059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稿酬所得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7" name="PA_文本框 77"/>
            <p:cNvSpPr txBox="1"/>
            <p:nvPr>
              <p:custDataLst>
                <p:tags r:id="rId9"/>
              </p:custDataLst>
            </p:nvPr>
          </p:nvSpPr>
          <p:spPr>
            <a:xfrm>
              <a:off x="5797099" y="3476595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特许权使用费所得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cxnSp>
          <p:nvCxnSpPr>
            <p:cNvPr id="186" name="直接连接符 185"/>
            <p:cNvCxnSpPr/>
            <p:nvPr/>
          </p:nvCxnSpPr>
          <p:spPr>
            <a:xfrm>
              <a:off x="5747109" y="1362274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>
              <a:off x="5696197" y="2200720"/>
              <a:ext cx="231570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>
              <a:off x="5716517" y="3126177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5716517" y="3964042"/>
              <a:ext cx="229538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8473440" y="1283335"/>
            <a:ext cx="3105150" cy="54165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9" name="劳务报酬所得"/>
          <p:cNvSpPr txBox="1"/>
          <p:nvPr/>
        </p:nvSpPr>
        <p:spPr>
          <a:xfrm>
            <a:off x="8700770" y="1323975"/>
            <a:ext cx="27552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dirty="0">
                <a:solidFill>
                  <a:schemeClr val="bg1"/>
                </a:solidFill>
                <a:latin typeface="+mn-ea"/>
                <a:ea typeface="+mn-ea"/>
              </a:rPr>
              <a:t>劳务报酬所得</a:t>
            </a: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0" name="劳务报酬所得内容"/>
          <p:cNvSpPr txBox="1"/>
          <p:nvPr/>
        </p:nvSpPr>
        <p:spPr>
          <a:xfrm>
            <a:off x="8467302" y="1882987"/>
            <a:ext cx="311150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/>
            <a:r>
              <a:rPr lang="zh-CN" altLang="en-US" sz="2100" noProof="1" dirty="0">
                <a:latin typeface="+mn-ea"/>
                <a:ea typeface="+mn-ea"/>
                <a:cs typeface="+mn-cs"/>
              </a:rPr>
              <a:t>个人从事劳务取得的所得，包括从事设计、装潢、安装、制图、化验、测试、医疗、法律、会计、咨询、讲学、新闻、广播、翻译、审稿、书画、雕刻、影视、录音、录像、演出、表演、广告、展览、技术服务、介绍服务、经纪服务、代办服务以及其他劳务取得的所得。</a:t>
            </a:r>
            <a:endParaRPr lang="zh-CN" altLang="en-US" sz="2100" noProof="1" dirty="0"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33503 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39" grpId="0"/>
      <p:bldP spid="39" grpId="1"/>
      <p:bldP spid="40" grpId="0"/>
      <p:bldP spid="40" grpId="1"/>
      <p:bldP spid="14" grpId="0" bldLvl="0" animBg="1"/>
      <p:bldP spid="1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矩形 13"/>
          <p:cNvSpPr/>
          <p:nvPr/>
        </p:nvSpPr>
        <p:spPr>
          <a:xfrm>
            <a:off x="8542444" y="1695239"/>
            <a:ext cx="3096684" cy="4150784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72957" y="1153584"/>
            <a:ext cx="7719483" cy="5084233"/>
            <a:chOff x="362554" y="962164"/>
            <a:chExt cx="7718495" cy="5083953"/>
          </a:xfrm>
        </p:grpSpPr>
        <p:cxnSp>
          <p:nvCxnSpPr>
            <p:cNvPr id="136" name="直接连接符 135"/>
            <p:cNvCxnSpPr/>
            <p:nvPr/>
          </p:nvCxnSpPr>
          <p:spPr>
            <a:xfrm flipV="1">
              <a:off x="1665577" y="3436737"/>
              <a:ext cx="532344" cy="1949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2197921" y="2674701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/>
            <p:nvPr/>
          </p:nvCxnSpPr>
          <p:spPr>
            <a:xfrm>
              <a:off x="2197921" y="2663862"/>
              <a:ext cx="0" cy="3382255"/>
            </a:xfrm>
            <a:prstGeom prst="straightConnector1">
              <a:avLst/>
            </a:prstGeom>
            <a:ln w="28575">
              <a:solidFill>
                <a:srgbClr val="663A77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2197921" y="4189249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2197921" y="4986745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197921" y="5768987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左中括号 166"/>
            <p:cNvSpPr/>
            <p:nvPr/>
          </p:nvSpPr>
          <p:spPr>
            <a:xfrm>
              <a:off x="5183157" y="1363682"/>
              <a:ext cx="563952" cy="2600360"/>
            </a:xfrm>
            <a:prstGeom prst="leftBracket">
              <a:avLst>
                <a:gd name="adj" fmla="val 197429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8" name="左中括号 167"/>
            <p:cNvSpPr/>
            <p:nvPr/>
          </p:nvSpPr>
          <p:spPr>
            <a:xfrm>
              <a:off x="5183156" y="2201548"/>
              <a:ext cx="563952" cy="924629"/>
            </a:xfrm>
            <a:prstGeom prst="leftBracket">
              <a:avLst>
                <a:gd name="adj" fmla="val 121594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9" name="PA_文本框 77"/>
            <p:cNvSpPr txBox="1"/>
            <p:nvPr>
              <p:custDataLst>
                <p:tags r:id="rId1"/>
              </p:custDataLst>
            </p:nvPr>
          </p:nvSpPr>
          <p:spPr>
            <a:xfrm>
              <a:off x="362554" y="3228945"/>
              <a:ext cx="1303021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综合所得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0" name="PA_文本框 77"/>
            <p:cNvSpPr txBox="1"/>
            <p:nvPr>
              <p:custDataLst>
                <p:tags r:id="rId2"/>
              </p:custDataLst>
            </p:nvPr>
          </p:nvSpPr>
          <p:spPr>
            <a:xfrm>
              <a:off x="2828180" y="2488492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计征范围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1" name="PA_文本框 77"/>
            <p:cNvSpPr txBox="1"/>
            <p:nvPr>
              <p:custDataLst>
                <p:tags r:id="rId3"/>
              </p:custDataLst>
            </p:nvPr>
          </p:nvSpPr>
          <p:spPr>
            <a:xfrm>
              <a:off x="2813757" y="3992681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应纳税所得额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2" name="PA_文本框 77"/>
            <p:cNvSpPr txBox="1"/>
            <p:nvPr>
              <p:custDataLst>
                <p:tags r:id="rId4"/>
              </p:custDataLst>
            </p:nvPr>
          </p:nvSpPr>
          <p:spPr>
            <a:xfrm>
              <a:off x="2813757" y="4780615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fontAlgn="base"/>
              <a:r>
                <a:rPr lang="zh-CN" altLang="en-US" sz="2000" strike="noStrike" noProof="1" dirty="0">
                  <a:latin typeface="+mn-ea"/>
                  <a:ea typeface="+mn-ea"/>
                  <a:cs typeface="+mn-ea"/>
                </a:rPr>
                <a:t>税            率    </a:t>
              </a:r>
              <a:endParaRPr lang="zh-CN" altLang="en-US" sz="2000" strike="noStrike" noProof="1" dirty="0">
                <a:latin typeface="+mn-ea"/>
                <a:ea typeface="+mn-ea"/>
                <a:cs typeface="+mn-ea"/>
              </a:endParaRPr>
            </a:p>
          </p:txBody>
        </p:sp>
        <p:sp>
          <p:nvSpPr>
            <p:cNvPr id="173" name="PA_文本框 77"/>
            <p:cNvSpPr txBox="1"/>
            <p:nvPr>
              <p:custDataLst>
                <p:tags r:id="rId5"/>
              </p:custDataLst>
            </p:nvPr>
          </p:nvSpPr>
          <p:spPr>
            <a:xfrm>
              <a:off x="2828181" y="5568549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4" name="PA_文本框 77"/>
            <p:cNvSpPr txBox="1"/>
            <p:nvPr>
              <p:custDataLst>
                <p:tags r:id="rId6"/>
              </p:custDataLst>
            </p:nvPr>
          </p:nvSpPr>
          <p:spPr>
            <a:xfrm>
              <a:off x="5797099" y="962164"/>
              <a:ext cx="2257079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工资薪金所得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5" name="PA_文本框 77"/>
            <p:cNvSpPr txBox="1"/>
            <p:nvPr>
              <p:custDataLst>
                <p:tags r:id="rId7"/>
              </p:custDataLst>
            </p:nvPr>
          </p:nvSpPr>
          <p:spPr>
            <a:xfrm>
              <a:off x="5797099" y="1765486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劳务报酬所得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6" name="PA_文本框 77"/>
            <p:cNvSpPr txBox="1"/>
            <p:nvPr>
              <p:custDataLst>
                <p:tags r:id="rId8"/>
              </p:custDataLst>
            </p:nvPr>
          </p:nvSpPr>
          <p:spPr>
            <a:xfrm>
              <a:off x="5797099" y="2665059"/>
              <a:ext cx="2283950" cy="3987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稿酬所得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7" name="PA_文本框 77"/>
            <p:cNvSpPr txBox="1"/>
            <p:nvPr>
              <p:custDataLst>
                <p:tags r:id="rId9"/>
              </p:custDataLst>
            </p:nvPr>
          </p:nvSpPr>
          <p:spPr>
            <a:xfrm>
              <a:off x="5797099" y="3476595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特许权使用费所得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cxnSp>
          <p:nvCxnSpPr>
            <p:cNvPr id="186" name="直接连接符 185"/>
            <p:cNvCxnSpPr/>
            <p:nvPr/>
          </p:nvCxnSpPr>
          <p:spPr>
            <a:xfrm>
              <a:off x="5747109" y="1362274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>
              <a:off x="5696197" y="2200720"/>
              <a:ext cx="231570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>
              <a:off x="5716517" y="3126177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5716517" y="3964042"/>
              <a:ext cx="229538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8542655" y="1153795"/>
            <a:ext cx="3096260" cy="54165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1" name="稿酬所得"/>
          <p:cNvSpPr txBox="1"/>
          <p:nvPr/>
        </p:nvSpPr>
        <p:spPr>
          <a:xfrm>
            <a:off x="8978054" y="1194436"/>
            <a:ext cx="209338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dist"/>
            <a:r>
              <a:rPr lang="zh-CN" altLang="en-US" sz="2400" dirty="0">
                <a:solidFill>
                  <a:schemeClr val="bg1"/>
                </a:solidFill>
                <a:latin typeface="+mn-ea"/>
                <a:ea typeface="+mn-ea"/>
              </a:rPr>
              <a:t>稿酬所得</a:t>
            </a: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2" name="稿酬所得内容"/>
          <p:cNvSpPr txBox="1"/>
          <p:nvPr/>
        </p:nvSpPr>
        <p:spPr>
          <a:xfrm>
            <a:off x="8535882" y="2074122"/>
            <a:ext cx="3111500" cy="23069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457200">
              <a:lnSpc>
                <a:spcPct val="200000"/>
              </a:lnSpc>
            </a:pPr>
            <a:r>
              <a:rPr lang="zh-CN" altLang="en-US" sz="2400" dirty="0">
                <a:latin typeface="+mn-ea"/>
                <a:ea typeface="+mn-ea"/>
              </a:rPr>
              <a:t>个人因其作品以图书、报刊形式出版、发表而取得的所得。</a:t>
            </a: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33503 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41" grpId="0"/>
      <p:bldP spid="41" grpId="1"/>
      <p:bldP spid="42" grpId="0"/>
      <p:bldP spid="42" grpId="1"/>
      <p:bldP spid="14" grpId="0" bldLvl="0" animBg="1"/>
      <p:bldP spid="14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矩形 13"/>
          <p:cNvSpPr/>
          <p:nvPr/>
        </p:nvSpPr>
        <p:spPr>
          <a:xfrm>
            <a:off x="8432589" y="1809539"/>
            <a:ext cx="3096684" cy="4150784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72957" y="1153584"/>
            <a:ext cx="7719483" cy="5084233"/>
            <a:chOff x="362554" y="962164"/>
            <a:chExt cx="7718495" cy="5083953"/>
          </a:xfrm>
        </p:grpSpPr>
        <p:cxnSp>
          <p:nvCxnSpPr>
            <p:cNvPr id="136" name="直接连接符 135"/>
            <p:cNvCxnSpPr/>
            <p:nvPr/>
          </p:nvCxnSpPr>
          <p:spPr>
            <a:xfrm flipV="1">
              <a:off x="1665577" y="3436737"/>
              <a:ext cx="532344" cy="1949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2197921" y="2674701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/>
            <p:cNvCxnSpPr/>
            <p:nvPr/>
          </p:nvCxnSpPr>
          <p:spPr>
            <a:xfrm>
              <a:off x="2197921" y="2663862"/>
              <a:ext cx="0" cy="3382255"/>
            </a:xfrm>
            <a:prstGeom prst="straightConnector1">
              <a:avLst/>
            </a:prstGeom>
            <a:ln w="28575">
              <a:solidFill>
                <a:srgbClr val="663A77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2197921" y="4189249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2197921" y="4986745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197921" y="5768987"/>
              <a:ext cx="618554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左中括号 166"/>
            <p:cNvSpPr/>
            <p:nvPr/>
          </p:nvSpPr>
          <p:spPr>
            <a:xfrm>
              <a:off x="5183157" y="1363682"/>
              <a:ext cx="563952" cy="2600360"/>
            </a:xfrm>
            <a:prstGeom prst="leftBracket">
              <a:avLst>
                <a:gd name="adj" fmla="val 197429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8" name="左中括号 167"/>
            <p:cNvSpPr/>
            <p:nvPr/>
          </p:nvSpPr>
          <p:spPr>
            <a:xfrm>
              <a:off x="5183156" y="2201548"/>
              <a:ext cx="563952" cy="924629"/>
            </a:xfrm>
            <a:prstGeom prst="leftBracket">
              <a:avLst>
                <a:gd name="adj" fmla="val 121594"/>
              </a:avLst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lvl="0" indent="0" algn="ctr"/>
              <a:endParaRPr lang="zh-CN" altLang="en-US" sz="135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169" name="PA_文本框 77"/>
            <p:cNvSpPr txBox="1"/>
            <p:nvPr>
              <p:custDataLst>
                <p:tags r:id="rId1"/>
              </p:custDataLst>
            </p:nvPr>
          </p:nvSpPr>
          <p:spPr>
            <a:xfrm>
              <a:off x="362554" y="3228945"/>
              <a:ext cx="1303021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综合所得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0" name="PA_文本框 77"/>
            <p:cNvSpPr txBox="1"/>
            <p:nvPr>
              <p:custDataLst>
                <p:tags r:id="rId2"/>
              </p:custDataLst>
            </p:nvPr>
          </p:nvSpPr>
          <p:spPr>
            <a:xfrm>
              <a:off x="2828180" y="2488492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计征范围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1" name="PA_文本框 77"/>
            <p:cNvSpPr txBox="1"/>
            <p:nvPr>
              <p:custDataLst>
                <p:tags r:id="rId3"/>
              </p:custDataLst>
            </p:nvPr>
          </p:nvSpPr>
          <p:spPr>
            <a:xfrm>
              <a:off x="2813757" y="3992681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应纳税所得额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2" name="PA_文本框 77"/>
            <p:cNvSpPr txBox="1"/>
            <p:nvPr>
              <p:custDataLst>
                <p:tags r:id="rId4"/>
              </p:custDataLst>
            </p:nvPr>
          </p:nvSpPr>
          <p:spPr>
            <a:xfrm>
              <a:off x="2813757" y="4780615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fontAlgn="base"/>
              <a:r>
                <a:rPr lang="zh-CN" altLang="en-US" sz="2000" strike="noStrike" noProof="1" dirty="0">
                  <a:latin typeface="+mn-ea"/>
                  <a:ea typeface="+mn-ea"/>
                  <a:cs typeface="+mn-ea"/>
                </a:rPr>
                <a:t>税            率    </a:t>
              </a:r>
              <a:endParaRPr lang="zh-CN" altLang="en-US" sz="2000" strike="noStrike" noProof="1" dirty="0">
                <a:latin typeface="+mn-ea"/>
                <a:ea typeface="+mn-ea"/>
                <a:cs typeface="+mn-ea"/>
              </a:endParaRPr>
            </a:p>
          </p:txBody>
        </p:sp>
        <p:sp>
          <p:nvSpPr>
            <p:cNvPr id="173" name="PA_文本框 77"/>
            <p:cNvSpPr txBox="1"/>
            <p:nvPr>
              <p:custDataLst>
                <p:tags r:id="rId5"/>
              </p:custDataLst>
            </p:nvPr>
          </p:nvSpPr>
          <p:spPr>
            <a:xfrm>
              <a:off x="2828181" y="5568549"/>
              <a:ext cx="2286925" cy="398758"/>
            </a:xfrm>
            <a:prstGeom prst="rect">
              <a:avLst/>
            </a:prstGeom>
            <a:noFill/>
            <a:ln>
              <a:solidFill>
                <a:srgbClr val="01ACB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应纳税额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4" name="PA_文本框 77"/>
            <p:cNvSpPr txBox="1"/>
            <p:nvPr>
              <p:custDataLst>
                <p:tags r:id="rId6"/>
              </p:custDataLst>
            </p:nvPr>
          </p:nvSpPr>
          <p:spPr>
            <a:xfrm>
              <a:off x="5797099" y="962164"/>
              <a:ext cx="2257079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工资薪金所得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5" name="PA_文本框 77"/>
            <p:cNvSpPr txBox="1"/>
            <p:nvPr>
              <p:custDataLst>
                <p:tags r:id="rId7"/>
              </p:custDataLst>
            </p:nvPr>
          </p:nvSpPr>
          <p:spPr>
            <a:xfrm>
              <a:off x="5797099" y="1765486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劳务报酬所得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6" name="PA_文本框 77"/>
            <p:cNvSpPr txBox="1"/>
            <p:nvPr>
              <p:custDataLst>
                <p:tags r:id="rId8"/>
              </p:custDataLst>
            </p:nvPr>
          </p:nvSpPr>
          <p:spPr>
            <a:xfrm>
              <a:off x="5797099" y="2665059"/>
              <a:ext cx="2283950" cy="39875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稿酬所得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77" name="PA_文本框 77"/>
            <p:cNvSpPr txBox="1"/>
            <p:nvPr>
              <p:custDataLst>
                <p:tags r:id="rId9"/>
              </p:custDataLst>
            </p:nvPr>
          </p:nvSpPr>
          <p:spPr>
            <a:xfrm>
              <a:off x="5797099" y="3476595"/>
              <a:ext cx="2283950" cy="3987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latin typeface="微软雅黑 Light" panose="020B0502040204020203" pitchFamily="34" charset="-122"/>
                  <a:ea typeface="微软雅黑 Light" panose="020B0502040204020203" pitchFamily="34" charset="-122"/>
                </a:defRPr>
              </a:lvl1pPr>
            </a:lstStyle>
            <a:p>
              <a:pPr algn="dist" fontAlgn="base"/>
              <a:r>
                <a:rPr lang="zh-CN" altLang="en-US" sz="2000" strike="noStrike" noProof="1" dirty="0">
                  <a:latin typeface="+mn-ea"/>
                  <a:ea typeface="+mn-ea"/>
                  <a:cs typeface="+mn-cs"/>
                </a:rPr>
                <a:t>特许权使用费所得</a:t>
              </a:r>
              <a:endParaRPr lang="zh-CN" altLang="en-US" sz="2000" strike="noStrike" noProof="1" dirty="0">
                <a:latin typeface="+mn-ea"/>
                <a:ea typeface="+mn-ea"/>
                <a:cs typeface="+mn-cs"/>
              </a:endParaRPr>
            </a:p>
          </p:txBody>
        </p:sp>
        <p:cxnSp>
          <p:nvCxnSpPr>
            <p:cNvPr id="186" name="直接连接符 185"/>
            <p:cNvCxnSpPr/>
            <p:nvPr/>
          </p:nvCxnSpPr>
          <p:spPr>
            <a:xfrm>
              <a:off x="5747109" y="1362274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>
              <a:off x="5696197" y="2200720"/>
              <a:ext cx="231570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>
              <a:off x="5716517" y="3126177"/>
              <a:ext cx="2264789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5716517" y="3964042"/>
              <a:ext cx="2295381" cy="0"/>
            </a:xfrm>
            <a:prstGeom prst="line">
              <a:avLst/>
            </a:prstGeom>
            <a:ln w="28575">
              <a:solidFill>
                <a:srgbClr val="663A7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8432589" y="1282912"/>
            <a:ext cx="3096684" cy="54186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endParaRPr lang="zh-CN" altLang="en-US" sz="135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3" name="特许权使用费所得"/>
          <p:cNvSpPr txBox="1"/>
          <p:nvPr/>
        </p:nvSpPr>
        <p:spPr>
          <a:xfrm>
            <a:off x="8687859" y="1323128"/>
            <a:ext cx="269028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dist"/>
            <a:r>
              <a:rPr lang="zh-CN" altLang="en-US" sz="2400" dirty="0">
                <a:solidFill>
                  <a:schemeClr val="bg1"/>
                </a:solidFill>
                <a:latin typeface="+mn-ea"/>
                <a:ea typeface="+mn-ea"/>
              </a:rPr>
              <a:t>特许权使用费所得</a:t>
            </a:r>
            <a:endParaRPr lang="zh-CN" altLang="en-US" sz="2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4" name="特许权使用费所得内容"/>
          <p:cNvSpPr txBox="1"/>
          <p:nvPr/>
        </p:nvSpPr>
        <p:spPr>
          <a:xfrm>
            <a:off x="8418407" y="1883622"/>
            <a:ext cx="3111500" cy="39693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457200">
              <a:lnSpc>
                <a:spcPct val="150000"/>
              </a:lnSpc>
            </a:pPr>
            <a:r>
              <a:rPr lang="zh-CN" altLang="en-US" sz="2400" dirty="0">
                <a:latin typeface="+mn-ea"/>
                <a:ea typeface="+mn-ea"/>
              </a:rPr>
              <a:t>个人提供专利权、商标权、著作权、非专利技术以及其他特许权的使用权取得的所得。提供著作权的使用权取得的所得，不包括稿酬所得。</a:t>
            </a:r>
            <a:endParaRPr lang="zh-CN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33503 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4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xit" presetSubtype="54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0000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43" grpId="0"/>
      <p:bldP spid="43" grpId="1"/>
      <p:bldP spid="44" grpId="0"/>
      <p:bldP spid="44" grpId="1"/>
      <p:bldP spid="14" grpId="0" bldLvl="0" animBg="1"/>
      <p:bldP spid="1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085427" y="282787"/>
            <a:ext cx="838200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735" dirty="0">
                <a:solidFill>
                  <a:schemeClr val="tx1"/>
                </a:solidFill>
                <a:latin typeface="方正毡笔黑简体" panose="03000509000000000000" pitchFamily="65" charset="-122"/>
                <a:ea typeface="方正毡笔黑简体" panose="03000509000000000000" pitchFamily="65" charset="-122"/>
                <a:cs typeface="+mn-cs"/>
                <a:sym typeface="+mn-ea"/>
              </a:rPr>
              <a:t>综合所得汇算清缴情形</a:t>
            </a:r>
            <a:endParaRPr lang="zh-CN" altLang="en-US" sz="3735" dirty="0">
              <a:solidFill>
                <a:schemeClr val="tx1"/>
              </a:solidFill>
              <a:latin typeface="方正毡笔黑简体" panose="03000509000000000000" pitchFamily="65" charset="-122"/>
              <a:ea typeface="方正毡笔黑简体" panose="03000509000000000000" pitchFamily="65" charset="-122"/>
              <a:cs typeface="+mn-cs"/>
              <a:sym typeface="+mn-ea"/>
            </a:endParaRPr>
          </a:p>
        </p:txBody>
      </p:sp>
      <p:sp>
        <p:nvSpPr>
          <p:cNvPr id="24583" name="TextBox 54"/>
          <p:cNvSpPr txBox="1"/>
          <p:nvPr/>
        </p:nvSpPr>
        <p:spPr>
          <a:xfrm>
            <a:off x="1085427" y="1174327"/>
            <a:ext cx="9673167" cy="320611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取得综合所得需要办理汇算清缴的情形包括：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（一）从两处以上取得综合所得，且综合所得年收入额减除专项扣除的余额超过6万元；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（二）取得劳务报酬所得、稿酬所得、特许权使用费所得中一项或者多项所得，且综合所得年收入额减除专项扣除的余额超过6万元；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（三）纳税年度内预缴税额低于应纳税额；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（四）纳税人申请退税。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纳税人申请退税，应当提供其在中国境内开设的银行账户，并在汇算清缴地就地办理税款退库。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　汇算清缴的具体办法由国务院税务主管部门制定。</a:t>
            </a:r>
            <a:endParaRPr lang="zh-CN" altLang="en-US" sz="2135" dirty="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 txBox="1"/>
          <p:nvPr/>
        </p:nvSpPr>
        <p:spPr>
          <a:xfrm>
            <a:off x="1085427" y="282787"/>
            <a:ext cx="8382000" cy="50630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735" dirty="0">
                <a:solidFill>
                  <a:schemeClr val="tx1"/>
                </a:solidFill>
                <a:latin typeface="方正毡笔黑简体" panose="03000509000000000000" pitchFamily="65" charset="-122"/>
                <a:ea typeface="方正毡笔黑简体" panose="03000509000000000000" pitchFamily="65" charset="-122"/>
                <a:cs typeface="+mn-cs"/>
                <a:sym typeface="+mn-ea"/>
              </a:rPr>
              <a:t>综合所得汇算清缴时间</a:t>
            </a:r>
            <a:endParaRPr lang="zh-CN" altLang="en-US" sz="3735" dirty="0">
              <a:solidFill>
                <a:schemeClr val="tx1"/>
              </a:solidFill>
              <a:latin typeface="方正毡笔黑简体" panose="03000509000000000000" pitchFamily="65" charset="-122"/>
              <a:ea typeface="方正毡笔黑简体" panose="03000509000000000000" pitchFamily="65" charset="-122"/>
              <a:cs typeface="+mn-cs"/>
              <a:sym typeface="+mn-ea"/>
            </a:endParaRPr>
          </a:p>
        </p:txBody>
      </p:sp>
      <p:sp>
        <p:nvSpPr>
          <p:cNvPr id="24583" name="TextBox 54"/>
          <p:cNvSpPr txBox="1"/>
          <p:nvPr/>
        </p:nvSpPr>
        <p:spPr>
          <a:xfrm>
            <a:off x="1471507" y="1512147"/>
            <a:ext cx="9248140" cy="153860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 eaLnBrk="1" latinLnBrk="0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《</a:t>
            </a:r>
            <a:r>
              <a:rPr lang="zh-CN" altLang="en-US" sz="2135" dirty="0">
                <a:latin typeface="+mj-ea"/>
                <a:ea typeface="+mj-ea"/>
                <a:cs typeface="+mj-ea"/>
                <a:sym typeface="+mn-ea"/>
              </a:rPr>
              <a:t>中华人民共和国个人所得税法</a:t>
            </a:r>
            <a:r>
              <a:rPr lang="zh-CN" altLang="en-US" sz="2135" dirty="0">
                <a:latin typeface="+mj-ea"/>
                <a:ea typeface="+mj-ea"/>
                <a:cs typeface="+mj-ea"/>
              </a:rPr>
              <a:t>》第十一条规定：</a:t>
            </a:r>
            <a:endParaRPr lang="zh-CN" altLang="en-US" sz="2135" dirty="0">
              <a:latin typeface="+mj-ea"/>
              <a:ea typeface="+mj-ea"/>
              <a:cs typeface="+mj-ea"/>
            </a:endParaRPr>
          </a:p>
          <a:p>
            <a:pPr eaLnBrk="1" latinLnBrk="0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135" dirty="0">
                <a:latin typeface="+mj-ea"/>
                <a:ea typeface="+mj-ea"/>
                <a:cs typeface="+mj-ea"/>
              </a:rPr>
              <a:t>　   居民个人取得综合所得，按年计算个人所得税；有扣缴义务人的，由扣缴义务人按月或者按次预扣预缴税款；需要办理汇算清缴的，应当在取得所得的次年三月一日至六月三十日内办理汇算清缴。</a:t>
            </a:r>
            <a:endParaRPr lang="zh-CN" altLang="en-US" sz="2135" dirty="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PA" val="v4.2.2"/>
</p:tagLst>
</file>

<file path=ppt/tags/tag10.xml><?xml version="1.0" encoding="utf-8"?>
<p:tagLst xmlns:p="http://schemas.openxmlformats.org/presentationml/2006/main">
  <p:tag name="PA" val="v4.2.2"/>
</p:tagLst>
</file>

<file path=ppt/tags/tag11.xml><?xml version="1.0" encoding="utf-8"?>
<p:tagLst xmlns:p="http://schemas.openxmlformats.org/presentationml/2006/main">
  <p:tag name="PA" val="v4.2.2"/>
</p:tagLst>
</file>

<file path=ppt/tags/tag12.xml><?xml version="1.0" encoding="utf-8"?>
<p:tagLst xmlns:p="http://schemas.openxmlformats.org/presentationml/2006/main">
  <p:tag name="PA" val="v4.2.2"/>
</p:tagLst>
</file>

<file path=ppt/tags/tag13.xml><?xml version="1.0" encoding="utf-8"?>
<p:tagLst xmlns:p="http://schemas.openxmlformats.org/presentationml/2006/main">
  <p:tag name="PA" val="v4.2.2"/>
</p:tagLst>
</file>

<file path=ppt/tags/tag14.xml><?xml version="1.0" encoding="utf-8"?>
<p:tagLst xmlns:p="http://schemas.openxmlformats.org/presentationml/2006/main">
  <p:tag name="PA" val="v4.2.2"/>
</p:tagLst>
</file>

<file path=ppt/tags/tag15.xml><?xml version="1.0" encoding="utf-8"?>
<p:tagLst xmlns:p="http://schemas.openxmlformats.org/presentationml/2006/main">
  <p:tag name="PA" val="v4.2.2"/>
</p:tagLst>
</file>

<file path=ppt/tags/tag16.xml><?xml version="1.0" encoding="utf-8"?>
<p:tagLst xmlns:p="http://schemas.openxmlformats.org/presentationml/2006/main">
  <p:tag name="PA" val="v4.2.2"/>
</p:tagLst>
</file>

<file path=ppt/tags/tag17.xml><?xml version="1.0" encoding="utf-8"?>
<p:tagLst xmlns:p="http://schemas.openxmlformats.org/presentationml/2006/main">
  <p:tag name="PA" val="v4.2.2"/>
</p:tagLst>
</file>

<file path=ppt/tags/tag18.xml><?xml version="1.0" encoding="utf-8"?>
<p:tagLst xmlns:p="http://schemas.openxmlformats.org/presentationml/2006/main">
  <p:tag name="PA" val="v4.2.2"/>
</p:tagLst>
</file>

<file path=ppt/tags/tag19.xml><?xml version="1.0" encoding="utf-8"?>
<p:tagLst xmlns:p="http://schemas.openxmlformats.org/presentationml/2006/main">
  <p:tag name="PA" val="v4.2.2"/>
</p:tagLst>
</file>

<file path=ppt/tags/tag2.xml><?xml version="1.0" encoding="utf-8"?>
<p:tagLst xmlns:p="http://schemas.openxmlformats.org/presentationml/2006/main">
  <p:tag name="PA" val="v4.2.2"/>
</p:tagLst>
</file>

<file path=ppt/tags/tag20.xml><?xml version="1.0" encoding="utf-8"?>
<p:tagLst xmlns:p="http://schemas.openxmlformats.org/presentationml/2006/main">
  <p:tag name="PA" val="v4.2.2"/>
</p:tagLst>
</file>

<file path=ppt/tags/tag21.xml><?xml version="1.0" encoding="utf-8"?>
<p:tagLst xmlns:p="http://schemas.openxmlformats.org/presentationml/2006/main">
  <p:tag name="PA" val="v4.2.2"/>
</p:tagLst>
</file>

<file path=ppt/tags/tag22.xml><?xml version="1.0" encoding="utf-8"?>
<p:tagLst xmlns:p="http://schemas.openxmlformats.org/presentationml/2006/main">
  <p:tag name="PA" val="v4.2.2"/>
</p:tagLst>
</file>

<file path=ppt/tags/tag23.xml><?xml version="1.0" encoding="utf-8"?>
<p:tagLst xmlns:p="http://schemas.openxmlformats.org/presentationml/2006/main">
  <p:tag name="PA" val="v4.2.2"/>
</p:tagLst>
</file>

<file path=ppt/tags/tag24.xml><?xml version="1.0" encoding="utf-8"?>
<p:tagLst xmlns:p="http://schemas.openxmlformats.org/presentationml/2006/main">
  <p:tag name="PA" val="v4.2.2"/>
</p:tagLst>
</file>

<file path=ppt/tags/tag25.xml><?xml version="1.0" encoding="utf-8"?>
<p:tagLst xmlns:p="http://schemas.openxmlformats.org/presentationml/2006/main">
  <p:tag name="PA" val="v4.2.2"/>
</p:tagLst>
</file>

<file path=ppt/tags/tag26.xml><?xml version="1.0" encoding="utf-8"?>
<p:tagLst xmlns:p="http://schemas.openxmlformats.org/presentationml/2006/main">
  <p:tag name="PA" val="v4.2.2"/>
</p:tagLst>
</file>

<file path=ppt/tags/tag27.xml><?xml version="1.0" encoding="utf-8"?>
<p:tagLst xmlns:p="http://schemas.openxmlformats.org/presentationml/2006/main">
  <p:tag name="PA" val="v4.2.2"/>
</p:tagLst>
</file>

<file path=ppt/tags/tag28.xml><?xml version="1.0" encoding="utf-8"?>
<p:tagLst xmlns:p="http://schemas.openxmlformats.org/presentationml/2006/main">
  <p:tag name="PA" val="v4.2.2"/>
</p:tagLst>
</file>

<file path=ppt/tags/tag29.xml><?xml version="1.0" encoding="utf-8"?>
<p:tagLst xmlns:p="http://schemas.openxmlformats.org/presentationml/2006/main">
  <p:tag name="PA" val="v4.2.2"/>
</p:tagLst>
</file>

<file path=ppt/tags/tag3.xml><?xml version="1.0" encoding="utf-8"?>
<p:tagLst xmlns:p="http://schemas.openxmlformats.org/presentationml/2006/main">
  <p:tag name="PA" val="v4.2.2"/>
</p:tagLst>
</file>

<file path=ppt/tags/tag30.xml><?xml version="1.0" encoding="utf-8"?>
<p:tagLst xmlns:p="http://schemas.openxmlformats.org/presentationml/2006/main">
  <p:tag name="PA" val="v4.2.2"/>
</p:tagLst>
</file>

<file path=ppt/tags/tag31.xml><?xml version="1.0" encoding="utf-8"?>
<p:tagLst xmlns:p="http://schemas.openxmlformats.org/presentationml/2006/main">
  <p:tag name="PA" val="v4.2.2"/>
</p:tagLst>
</file>

<file path=ppt/tags/tag32.xml><?xml version="1.0" encoding="utf-8"?>
<p:tagLst xmlns:p="http://schemas.openxmlformats.org/presentationml/2006/main">
  <p:tag name="PA" val="v4.2.2"/>
</p:tagLst>
</file>

<file path=ppt/tags/tag33.xml><?xml version="1.0" encoding="utf-8"?>
<p:tagLst xmlns:p="http://schemas.openxmlformats.org/presentationml/2006/main">
  <p:tag name="PA" val="v4.2.2"/>
</p:tagLst>
</file>

<file path=ppt/tags/tag34.xml><?xml version="1.0" encoding="utf-8"?>
<p:tagLst xmlns:p="http://schemas.openxmlformats.org/presentationml/2006/main">
  <p:tag name="PA" val="v4.2.2"/>
</p:tagLst>
</file>

<file path=ppt/tags/tag35.xml><?xml version="1.0" encoding="utf-8"?>
<p:tagLst xmlns:p="http://schemas.openxmlformats.org/presentationml/2006/main">
  <p:tag name="PA" val="v4.2.2"/>
</p:tagLst>
</file>

<file path=ppt/tags/tag36.xml><?xml version="1.0" encoding="utf-8"?>
<p:tagLst xmlns:p="http://schemas.openxmlformats.org/presentationml/2006/main">
  <p:tag name="PA" val="v4.2.2"/>
</p:tagLst>
</file>

<file path=ppt/tags/tag37.xml><?xml version="1.0" encoding="utf-8"?>
<p:tagLst xmlns:p="http://schemas.openxmlformats.org/presentationml/2006/main">
  <p:tag name="PA" val="v4.2.2"/>
</p:tagLst>
</file>

<file path=ppt/tags/tag38.xml><?xml version="1.0" encoding="utf-8"?>
<p:tagLst xmlns:p="http://schemas.openxmlformats.org/presentationml/2006/main">
  <p:tag name="PA" val="v4.2.2"/>
</p:tagLst>
</file>

<file path=ppt/tags/tag39.xml><?xml version="1.0" encoding="utf-8"?>
<p:tagLst xmlns:p="http://schemas.openxmlformats.org/presentationml/2006/main">
  <p:tag name="PA" val="v4.2.2"/>
</p:tagLst>
</file>

<file path=ppt/tags/tag4.xml><?xml version="1.0" encoding="utf-8"?>
<p:tagLst xmlns:p="http://schemas.openxmlformats.org/presentationml/2006/main">
  <p:tag name="PA" val="v4.2.2"/>
</p:tagLst>
</file>

<file path=ppt/tags/tag40.xml><?xml version="1.0" encoding="utf-8"?>
<p:tagLst xmlns:p="http://schemas.openxmlformats.org/presentationml/2006/main">
  <p:tag name="PA" val="v4.2.2"/>
</p:tagLst>
</file>

<file path=ppt/tags/tag41.xml><?xml version="1.0" encoding="utf-8"?>
<p:tagLst xmlns:p="http://schemas.openxmlformats.org/presentationml/2006/main">
  <p:tag name="PA" val="v4.2.2"/>
</p:tagLst>
</file>

<file path=ppt/tags/tag42.xml><?xml version="1.0" encoding="utf-8"?>
<p:tagLst xmlns:p="http://schemas.openxmlformats.org/presentationml/2006/main">
  <p:tag name="PA" val="v4.2.2"/>
</p:tagLst>
</file>

<file path=ppt/tags/tag43.xml><?xml version="1.0" encoding="utf-8"?>
<p:tagLst xmlns:p="http://schemas.openxmlformats.org/presentationml/2006/main">
  <p:tag name="PA" val="v4.2.2"/>
</p:tagLst>
</file>

<file path=ppt/tags/tag44.xml><?xml version="1.0" encoding="utf-8"?>
<p:tagLst xmlns:p="http://schemas.openxmlformats.org/presentationml/2006/main">
  <p:tag name="PA" val="v4.2.2"/>
</p:tagLst>
</file>

<file path=ppt/tags/tag45.xml><?xml version="1.0" encoding="utf-8"?>
<p:tagLst xmlns:p="http://schemas.openxmlformats.org/presentationml/2006/main">
  <p:tag name="PA" val="v4.2.2"/>
</p:tagLst>
</file>

<file path=ppt/tags/tag46.xml><?xml version="1.0" encoding="utf-8"?>
<p:tagLst xmlns:p="http://schemas.openxmlformats.org/presentationml/2006/main">
  <p:tag name="PA" val="v4.2.2"/>
</p:tagLst>
</file>

<file path=ppt/tags/tag47.xml><?xml version="1.0" encoding="utf-8"?>
<p:tagLst xmlns:p="http://schemas.openxmlformats.org/presentationml/2006/main">
  <p:tag name="PA" val="v4.2.2"/>
</p:tagLst>
</file>

<file path=ppt/tags/tag48.xml><?xml version="1.0" encoding="utf-8"?>
<p:tagLst xmlns:p="http://schemas.openxmlformats.org/presentationml/2006/main">
  <p:tag name="PA" val="v4.2.2"/>
</p:tagLst>
</file>

<file path=ppt/tags/tag49.xml><?xml version="1.0" encoding="utf-8"?>
<p:tagLst xmlns:p="http://schemas.openxmlformats.org/presentationml/2006/main">
  <p:tag name="PA" val="v4.2.2"/>
</p:tagLst>
</file>

<file path=ppt/tags/tag5.xml><?xml version="1.0" encoding="utf-8"?>
<p:tagLst xmlns:p="http://schemas.openxmlformats.org/presentationml/2006/main">
  <p:tag name="PA" val="v4.2.2"/>
</p:tagLst>
</file>

<file path=ppt/tags/tag50.xml><?xml version="1.0" encoding="utf-8"?>
<p:tagLst xmlns:p="http://schemas.openxmlformats.org/presentationml/2006/main">
  <p:tag name="PA" val="v4.2.2"/>
</p:tagLst>
</file>

<file path=ppt/tags/tag51.xml><?xml version="1.0" encoding="utf-8"?>
<p:tagLst xmlns:p="http://schemas.openxmlformats.org/presentationml/2006/main">
  <p:tag name="PA" val="v4.2.2"/>
</p:tagLst>
</file>

<file path=ppt/tags/tag52.xml><?xml version="1.0" encoding="utf-8"?>
<p:tagLst xmlns:p="http://schemas.openxmlformats.org/presentationml/2006/main">
  <p:tag name="PA" val="v4.2.2"/>
</p:tagLst>
</file>

<file path=ppt/tags/tag53.xml><?xml version="1.0" encoding="utf-8"?>
<p:tagLst xmlns:p="http://schemas.openxmlformats.org/presentationml/2006/main">
  <p:tag name="PA" val="v4.2.2"/>
</p:tagLst>
</file>

<file path=ppt/tags/tag54.xml><?xml version="1.0" encoding="utf-8"?>
<p:tagLst xmlns:p="http://schemas.openxmlformats.org/presentationml/2006/main">
  <p:tag name="PA" val="v4.2.2"/>
</p:tagLst>
</file>

<file path=ppt/tags/tag55.xml><?xml version="1.0" encoding="utf-8"?>
<p:tagLst xmlns:p="http://schemas.openxmlformats.org/presentationml/2006/main">
  <p:tag name="PA" val="v4.2.2"/>
</p:tagLst>
</file>

<file path=ppt/tags/tag6.xml><?xml version="1.0" encoding="utf-8"?>
<p:tagLst xmlns:p="http://schemas.openxmlformats.org/presentationml/2006/main">
  <p:tag name="PA" val="v4.2.2"/>
</p:tagLst>
</file>

<file path=ppt/tags/tag7.xml><?xml version="1.0" encoding="utf-8"?>
<p:tagLst xmlns:p="http://schemas.openxmlformats.org/presentationml/2006/main">
  <p:tag name="PA" val="v4.2.2"/>
</p:tagLst>
</file>

<file path=ppt/tags/tag8.xml><?xml version="1.0" encoding="utf-8"?>
<p:tagLst xmlns:p="http://schemas.openxmlformats.org/presentationml/2006/main">
  <p:tag name="PA" val="v4.2.2"/>
</p:tagLst>
</file>

<file path=ppt/tags/tag9.xml><?xml version="1.0" encoding="utf-8"?>
<p:tagLst xmlns:p="http://schemas.openxmlformats.org/presentationml/2006/main">
  <p:tag name="PA" val="v4.2.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4291</Words>
  <Application>WPS 演示</Application>
  <PresentationFormat>宽屏</PresentationFormat>
  <Paragraphs>485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0" baseType="lpstr">
      <vt:lpstr>Arial</vt:lpstr>
      <vt:lpstr>宋体</vt:lpstr>
      <vt:lpstr>Wingdings</vt:lpstr>
      <vt:lpstr>Calibri</vt:lpstr>
      <vt:lpstr>方正正粗黑简体</vt:lpstr>
      <vt:lpstr>方正正粗黑简体</vt:lpstr>
      <vt:lpstr>微软雅黑</vt:lpstr>
      <vt:lpstr>U.S. 101</vt:lpstr>
      <vt:lpstr>Roboto</vt:lpstr>
      <vt:lpstr>Open Sans Light</vt:lpstr>
      <vt:lpstr>方正毡笔黑简体</vt:lpstr>
      <vt:lpstr>微软雅黑 Light</vt:lpstr>
      <vt:lpstr>方正黑体简体</vt:lpstr>
      <vt:lpstr>黑体</vt:lpstr>
      <vt:lpstr>Arial Unicode MS</vt:lpstr>
      <vt:lpstr>Calibri Light</vt:lpstr>
      <vt:lpstr>STIXGeneral-Bold</vt:lpstr>
      <vt:lpstr>Lato Regular</vt:lpstr>
      <vt:lpstr>Oxygen</vt:lpstr>
      <vt:lpstr>华文仿宋</vt:lpstr>
      <vt:lpstr>Kozuka Mincho Pr6N H</vt:lpstr>
      <vt:lpstr>Segoe Print</vt:lpstr>
      <vt:lpstr>仿宋</vt:lpstr>
      <vt:lpstr>MS PMincho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 </dc:creator>
  <cp:lastModifiedBy> </cp:lastModifiedBy>
  <cp:revision>6</cp:revision>
  <dcterms:created xsi:type="dcterms:W3CDTF">2020-03-20T05:11:00Z</dcterms:created>
  <dcterms:modified xsi:type="dcterms:W3CDTF">2020-03-28T07:46:26Z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2052-10.8.2.6870</vt:lpwstr>
  </property>
</Properties>
</file>